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this presentation is basically an accumulation of </a:t>
            </a:r>
            <a:r>
              <a:rPr i="1" lang="en"/>
              <a:t>general</a:t>
            </a:r>
            <a:r>
              <a:rPr lang="en"/>
              <a:t> advice, tips and best practices for using the QHY174 camera with SharpCap.  It is largely gleaned from a Zoom meeting for users of the camera that George Viscome organized back in June, and which he then edited and made </a:t>
            </a:r>
            <a:r>
              <a:rPr lang="en"/>
              <a:t>available</a:t>
            </a:r>
            <a:r>
              <a:rPr lang="en"/>
              <a:t> to us -- thanks George.  I believe that video is still available -- is that correct George?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e70f98b1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e70f98b1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come apart easily by unscrewing the plastic collar, so you can solder without melting the plug.  Since doing this I haven’t had the plug break connection once.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e70f98b11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e70f98b1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cameras are round, slickery, and expensive, and often attached to our scopes with nothing more than a single tiny set screw -- just inviting them to be dropped, as some have found out.  Making a tether was suggested, and I found this picture of Christian Weber’s setup, where he has apparently simply attached a bit of wire under one of the camera screws, and attached the other end to a hardpoint on the scope.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e70f98b11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e70f98b11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useful tool some have used are the Baader Planetarium ClickLock eyepiece holders.  With a simple twist, they can secure eyepieces -- and heavy cameras that have eyepiece noses like the QHY -- much better than the typical set screw’s single point of contact.  I also imagine that large ring is easier to twist in the cold than a tiny screw.  Getting one of these is definitely on my to-do list.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e70f98b11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e70f98b11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the infamous firmware upgrade we’ve heard about.  </a:t>
            </a:r>
            <a:r>
              <a:rPr b="1" lang="en"/>
              <a:t>Pros </a:t>
            </a:r>
            <a:r>
              <a:rPr lang="en"/>
              <a:t>and cons, what does it get us?  Biggest pro is </a:t>
            </a:r>
            <a:r>
              <a:rPr b="1" lang="en"/>
              <a:t>getting altitude data in the GPS log</a:t>
            </a:r>
            <a:r>
              <a:rPr lang="en"/>
              <a:t>, which can be useful in remote deployments or where Google Earth altitude data is considered unreliable.  It also provides </a:t>
            </a:r>
            <a:r>
              <a:rPr b="1" lang="en"/>
              <a:t>number of satellites received, signal quality, etc.</a:t>
            </a:r>
            <a:r>
              <a:rPr lang="en"/>
              <a:t> -- useful forensic evidence later.  And it </a:t>
            </a:r>
            <a:r>
              <a:rPr b="1" lang="en"/>
              <a:t>might make it easier to determine when and if the GPS almanac was downloaded</a:t>
            </a:r>
            <a:r>
              <a:rPr lang="en"/>
              <a:t> and leap seconds applied -- which will silently shift the reported GPS time.  Biggest </a:t>
            </a:r>
            <a:r>
              <a:rPr b="1" lang="en"/>
              <a:t>con</a:t>
            </a:r>
            <a:r>
              <a:rPr lang="en"/>
              <a:t>: you might brick your camera, if one is “sparky” and prone to damaging boards.  Marc Buie at SwRI has done 30 upgrades, only had 2 go awry, and both were saved, but required shipping back to QHY.  But others have had problems on even their first attempt I believe, and it is easy to break connectors or wires.  Another disappointment is that it </a:t>
            </a:r>
            <a:r>
              <a:rPr b="1" lang="en"/>
              <a:t>does not actually show a have-almanac flag in the log</a:t>
            </a:r>
            <a:r>
              <a:rPr lang="en"/>
              <a:t>.  So the </a:t>
            </a:r>
            <a:r>
              <a:rPr b="1" lang="en"/>
              <a:t>verdict seems to be that while nice to have, it is not a requirement</a:t>
            </a:r>
            <a:r>
              <a:rPr lang="en"/>
              <a:t>, as long as one gets altitude data separately, e.g. from a phone.  There is a </a:t>
            </a:r>
            <a:r>
              <a:rPr b="1" lang="en"/>
              <a:t>SharpCap forum post on the upgrade</a:t>
            </a:r>
            <a:r>
              <a:rPr lang="en"/>
              <a:t>, with instructions originally from Marc I think.  And Marc has said he </a:t>
            </a:r>
            <a:r>
              <a:rPr b="1" lang="en"/>
              <a:t>may make a video on the upgrade</a:t>
            </a:r>
            <a:r>
              <a:rPr lang="en"/>
              <a:t> if there is enough interest.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e70f98b11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e70f98b11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Determining exposure: this is evolving for me with experience, and we got some good tips on this from Dave and others yesterday.  But I did learn some tips.  First, we </a:t>
            </a:r>
            <a:r>
              <a:rPr b="1" lang="en"/>
              <a:t>don’t need to go as fast as possible to get the best temporal resolution</a:t>
            </a:r>
            <a:r>
              <a:rPr lang="en"/>
              <a:t>.  Remember, our analysis tools like PyMovie and the like can </a:t>
            </a:r>
            <a:r>
              <a:rPr b="1" lang="en"/>
              <a:t>get some sub-frame resolution by doing photometry on the D and R frames</a:t>
            </a:r>
            <a:r>
              <a:rPr lang="en"/>
              <a:t>:  But we need to </a:t>
            </a:r>
            <a:r>
              <a:rPr b="1" lang="en"/>
              <a:t>not go too slow either.</a:t>
            </a:r>
            <a:r>
              <a:rPr lang="en"/>
              <a:t>  Avoid </a:t>
            </a:r>
            <a:r>
              <a:rPr b="1" lang="en"/>
              <a:t>saturated pixels</a:t>
            </a:r>
            <a:r>
              <a:rPr lang="en"/>
              <a:t>: use the FX -&gt; Highlight Overexposed tool to make saturated pixels on the display flash black.  Also, a good rule of thumb is to </a:t>
            </a:r>
            <a:r>
              <a:rPr b="1" lang="en"/>
              <a:t>ensure there’s at least 2 frames</a:t>
            </a:r>
            <a:r>
              <a:rPr lang="en"/>
              <a:t> captured for the chord, so the D event can be separated from the R event..  So for a 10 second expected chord length, an exposure of no more than 5 seconds should be used.  And make sure that is computed for </a:t>
            </a:r>
            <a:r>
              <a:rPr i="1" lang="en"/>
              <a:t>your</a:t>
            </a:r>
            <a:r>
              <a:rPr lang="en"/>
              <a:t> expected chord length: if you’re off the centerline, reduce the time appropriately for your shorter expected chord.  </a:t>
            </a:r>
            <a:r>
              <a:rPr b="1" lang="en"/>
              <a:t>For low-magnitude events</a:t>
            </a:r>
            <a:r>
              <a:rPr lang="en"/>
              <a:t>, we need </a:t>
            </a:r>
            <a:r>
              <a:rPr b="1" lang="en"/>
              <a:t>more signal-to-noise</a:t>
            </a:r>
            <a:r>
              <a:rPr lang="en"/>
              <a:t> than “just barely seeing” the star, as the drop signal is smaller.  A good rule is to </a:t>
            </a:r>
            <a:r>
              <a:rPr b="1" lang="en"/>
              <a:t>ensure both the star </a:t>
            </a:r>
            <a:r>
              <a:rPr b="1" i="1" lang="en"/>
              <a:t>and</a:t>
            </a:r>
            <a:r>
              <a:rPr b="1" lang="en"/>
              <a:t> the asteroid can be seen separately well before the event</a:t>
            </a:r>
            <a:r>
              <a:rPr lang="en"/>
              <a:t>.  Finally, </a:t>
            </a:r>
            <a:r>
              <a:rPr b="1" lang="en"/>
              <a:t>exposure should be our first parameter to change</a:t>
            </a:r>
            <a:r>
              <a:rPr lang="en"/>
              <a:t>, to avoid saturation etc.; gain is second.  So </a:t>
            </a:r>
            <a:r>
              <a:rPr b="1" lang="en"/>
              <a:t>don’t whack the gain up just to get a shorter exposure</a:t>
            </a:r>
            <a:r>
              <a:rPr lang="en"/>
              <a:t>: we just reduce dynamic range further.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e70f98b1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e70f98b1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Dropped frames: basically </a:t>
            </a:r>
            <a:r>
              <a:rPr b="1" lang="en"/>
              <a:t>try really hard to avoid them</a:t>
            </a:r>
            <a:r>
              <a:rPr lang="en"/>
              <a:t>, even if you have to increase exposure to slow the traffic.  Frames are </a:t>
            </a:r>
            <a:r>
              <a:rPr b="1" lang="en"/>
              <a:t>independently timestamped</a:t>
            </a:r>
            <a:r>
              <a:rPr lang="en"/>
              <a:t> in FITS and SER files, so following frames should be ok.  But if the dropped frame is at the D or R transition, we </a:t>
            </a:r>
            <a:r>
              <a:rPr b="1" lang="en"/>
              <a:t>could lose the whole event if it’s only one frame</a:t>
            </a:r>
            <a:r>
              <a:rPr lang="en"/>
              <a:t>, or at least a significant fraction of the resolution</a:t>
            </a:r>
            <a:r>
              <a:rPr lang="en"/>
              <a:t>.  And note that we </a:t>
            </a:r>
            <a:r>
              <a:rPr b="1" lang="en"/>
              <a:t>cannot trust SharpCap GUI dropped-frame counts</a:t>
            </a:r>
            <a:r>
              <a:rPr lang="en"/>
              <a:t>, neither the one at the bottom nor the one at top in the one-line popup after the capture ends.  Even if they say 0, there may still be dropped frames; the </a:t>
            </a:r>
            <a:r>
              <a:rPr b="1" lang="en"/>
              <a:t>only definitive answer comes from analysis</a:t>
            </a:r>
            <a:r>
              <a:rPr lang="en"/>
              <a:t> of the capture data.  I use a quick Python script in the field to check my FITS test captures for dropped frames: that’s all it does, and it’s command line so quick to run for 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e70f98b1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e70f98b1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some best practices.  Perhaps the most relevant for us are recommended profile settings.  So I’ll walk through Marc’s recommended settings, at least for profiles.  We’ve used these (or something very close) for Lucy and New Horizons occultation expeditions, and they seem to work well as a starting point.  We’ll start with Capture Format and Area.  </a:t>
            </a:r>
            <a:r>
              <a:rPr b="1" lang="en"/>
              <a:t>Color Space should be MONO16,</a:t>
            </a:r>
            <a:r>
              <a:rPr lang="en"/>
              <a:t> because </a:t>
            </a:r>
            <a:r>
              <a:rPr b="1" lang="en"/>
              <a:t>MONO8 loses a lot </a:t>
            </a:r>
            <a:r>
              <a:rPr lang="en"/>
              <a:t>of dynamic range.  </a:t>
            </a:r>
            <a:r>
              <a:rPr b="1" lang="en"/>
              <a:t>Capture Area stays at 1920x1200</a:t>
            </a:r>
            <a:r>
              <a:rPr lang="en"/>
              <a:t>, because this gets us </a:t>
            </a:r>
            <a:r>
              <a:rPr b="1" lang="en"/>
              <a:t>more field stars to calibrate</a:t>
            </a:r>
            <a:r>
              <a:rPr lang="en"/>
              <a:t> the point-spread-function during analysis.  While PyMovie/PYOTE may only use one or two reference stars, other tools may be using a lot more, so this is an important consideration if potentially sending data on to SwRI.  </a:t>
            </a:r>
            <a:r>
              <a:rPr b="1" lang="en"/>
              <a:t>Binning: 1x1</a:t>
            </a:r>
            <a:r>
              <a:rPr lang="en"/>
              <a:t>; as we’ve seen, </a:t>
            </a:r>
            <a:r>
              <a:rPr b="1" lang="en"/>
              <a:t>increasing binning doesn’t improve the signal-to-noise ratio with CMOS </a:t>
            </a:r>
            <a:r>
              <a:rPr lang="en"/>
              <a:t>chips, and cannot be undone later.  Increase the histogram stretch if needed to see fainter targets.  </a:t>
            </a:r>
            <a:r>
              <a:rPr b="1" lang="en"/>
              <a:t>Output Format:</a:t>
            </a:r>
            <a:r>
              <a:rPr lang="en"/>
              <a:t> </a:t>
            </a:r>
            <a:r>
              <a:rPr b="1" lang="en"/>
              <a:t>generally FITS</a:t>
            </a:r>
            <a:r>
              <a:rPr lang="en"/>
              <a:t> for reasons we’ve looked at earlier, but this is mainly important if </a:t>
            </a:r>
            <a:r>
              <a:rPr b="1" lang="en"/>
              <a:t>sending data on to SwRI</a:t>
            </a:r>
            <a:r>
              <a:rPr lang="en"/>
              <a:t>.  Also, make sure </a:t>
            </a:r>
            <a:r>
              <a:rPr b="1" lang="en"/>
              <a:t>Output Format Auto is </a:t>
            </a:r>
            <a:r>
              <a:rPr b="1" i="1" lang="en"/>
              <a:t>off/disabled</a:t>
            </a:r>
            <a:r>
              <a:rPr lang="en"/>
              <a:t>, so that the </a:t>
            </a:r>
            <a:r>
              <a:rPr b="1" lang="en"/>
              <a:t>output format can’t be changed by SharpCap</a:t>
            </a:r>
            <a:r>
              <a:rPr lang="en"/>
              <a:t> unbeknownst to 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e70f98b1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e70f98b1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last setting can be tricky to see.  To me, especially in Night Vision mode, it’s unclear when the Auto button, on the far right here, is enabled for Output Format.  Can you tell?  Slightly grayer than the other controls, so looks like it’s on? -- but no, actually it’s not.  The way to be sure is to pull the format select box down...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e70f98b1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e70f98b1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that select box is active/selectable, then Auto is </a:t>
            </a:r>
            <a:r>
              <a:rPr i="1" lang="en"/>
              <a:t>off/disabled</a:t>
            </a:r>
            <a:r>
              <a:rPr lang="en"/>
              <a:t>, which is what we want.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e70f98b11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e70f98b1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Auto is </a:t>
            </a:r>
            <a:r>
              <a:rPr i="1" lang="en"/>
              <a:t>enabled</a:t>
            </a:r>
            <a:r>
              <a:rPr lang="en"/>
              <a:t>, then we </a:t>
            </a:r>
            <a:r>
              <a:rPr i="1" lang="en"/>
              <a:t>can’t</a:t>
            </a:r>
            <a:r>
              <a:rPr lang="en"/>
              <a:t> select from the Output Format box.  Here we can tell Auto is enabled, cause it shows in blue -- but it’s not always obvious as I said, especially in night vision mode.  Confirm by ensuring the select box is </a:t>
            </a:r>
            <a:r>
              <a:rPr i="1" lang="en"/>
              <a:t>active</a:t>
            </a:r>
            <a:r>
              <a:rPr lang="en"/>
              <a:t>, and thus Auto is </a:t>
            </a:r>
            <a:r>
              <a:rPr i="1" lang="en"/>
              <a:t>off</a:t>
            </a: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e70f98b1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e70f98b1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let’s start with some GUI issues in SharpCap.  One problem that some folks have had is not realizing which controls affect just the </a:t>
            </a:r>
            <a:r>
              <a:rPr i="1" lang="en"/>
              <a:t>display on screen</a:t>
            </a:r>
            <a:r>
              <a:rPr lang="en"/>
              <a:t>, vs which modify the actual </a:t>
            </a:r>
            <a:r>
              <a:rPr i="1" lang="en"/>
              <a:t>captured data</a:t>
            </a:r>
            <a:r>
              <a:rPr lang="en"/>
              <a:t> itself as well.  In particular, I’m talking about Display Histogram Stretch vs Image Controls.  Both will alter the display of an image...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e70f98b1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e70f98b1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on to the next set of profile settings -- Camera Controls.  </a:t>
            </a:r>
            <a:r>
              <a:rPr b="1" lang="en"/>
              <a:t>Exposure varies of course;</a:t>
            </a:r>
            <a:r>
              <a:rPr lang="en"/>
              <a:t> LX Mode off, </a:t>
            </a:r>
            <a:r>
              <a:rPr b="1" lang="en"/>
              <a:t>no Quick Picks </a:t>
            </a:r>
            <a:r>
              <a:rPr lang="en"/>
              <a:t>and auto off</a:t>
            </a:r>
            <a:r>
              <a:rPr lang="en"/>
              <a:t>.  </a:t>
            </a:r>
            <a:r>
              <a:rPr b="1" lang="en"/>
              <a:t>Gain: Marc likes to use 300</a:t>
            </a:r>
            <a:r>
              <a:rPr lang="en"/>
              <a:t>: this reduces read noise, and </a:t>
            </a:r>
            <a:r>
              <a:rPr b="1" lang="en"/>
              <a:t>beyond 300 seems to havel little further improvement</a:t>
            </a:r>
            <a:r>
              <a:rPr lang="en"/>
              <a:t>, but just loses more dynamic range.  </a:t>
            </a:r>
            <a:r>
              <a:rPr b="1" lang="en"/>
              <a:t>Frame Rate Limit</a:t>
            </a:r>
            <a:r>
              <a:rPr lang="en"/>
              <a:t> to maximum, </a:t>
            </a:r>
            <a:r>
              <a:rPr b="1" lang="en"/>
              <a:t>Amp Noise Reduction on with Auto off</a:t>
            </a:r>
            <a:r>
              <a:rPr lang="en"/>
              <a:t> -- note same GUI issue as Output Format Auto -- hard to see the status of that Auto button.  </a:t>
            </a:r>
            <a:r>
              <a:rPr b="1" lang="en"/>
              <a:t>Offset to 100</a:t>
            </a:r>
            <a:r>
              <a:rPr lang="en"/>
              <a:t> to avoid </a:t>
            </a:r>
            <a:r>
              <a:rPr b="1" lang="en"/>
              <a:t>clipping blacks</a:t>
            </a:r>
            <a:r>
              <a:rPr lang="en"/>
              <a:t>; makes the background levels easier to judge.  </a:t>
            </a:r>
            <a:r>
              <a:rPr b="1" lang="en"/>
              <a:t>USB Traffic to 50</a:t>
            </a:r>
            <a:r>
              <a:rPr lang="en"/>
              <a:t>; this might help reduce dropped frames and/or high frame rates; I have rarely found it to affect either, but </a:t>
            </a:r>
            <a:r>
              <a:rPr b="1" lang="en"/>
              <a:t>your mileage </a:t>
            </a:r>
            <a:r>
              <a:rPr lang="en"/>
              <a:t>may vary</a:t>
            </a:r>
            <a:r>
              <a:rPr lang="en"/>
              <a:t>.  </a:t>
            </a:r>
            <a:r>
              <a:rPr b="1" lang="en"/>
              <a:t>Enable Live Broadcast off</a:t>
            </a:r>
            <a:r>
              <a:rPr lang="en"/>
              <a:t>, and </a:t>
            </a:r>
            <a:r>
              <a:rPr b="1" lang="en"/>
              <a:t>Force Still Mode off</a:t>
            </a:r>
            <a:r>
              <a:rPr lang="en"/>
              <a:t>; we don’t use those.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e70f98b11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e70f98b11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to GPS Controls: </a:t>
            </a:r>
            <a:r>
              <a:rPr b="1" lang="en"/>
              <a:t>GPS should be on</a:t>
            </a:r>
            <a:r>
              <a:rPr lang="en"/>
              <a:t> of course; the Show Data button is not a setting, it just pops up the possibly-hidden GPS Status window so you can see it.  </a:t>
            </a:r>
            <a:r>
              <a:rPr b="1" lang="en"/>
              <a:t>GPS Calibration LED should be off</a:t>
            </a:r>
            <a:r>
              <a:rPr lang="en"/>
              <a:t> since a saved profile should already be calibrated.  </a:t>
            </a:r>
            <a:r>
              <a:rPr b="1" lang="en"/>
              <a:t>Start Pos to 0</a:t>
            </a:r>
            <a:r>
              <a:rPr lang="en"/>
              <a:t> if you use 3.2.6194 and earlier and/or have no BadCal issues, otherwise calibrate.  </a:t>
            </a:r>
            <a:r>
              <a:rPr b="1" lang="en"/>
              <a:t>End Pos to 1000</a:t>
            </a:r>
            <a:r>
              <a:rPr lang="en"/>
              <a:t>, and ditto.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e70f98b11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e70f98b11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Controls: basically, don’t touch anything here.  Gamma 1, Brightness 0, Contrast 0, Timestamps off.  Touching any of these will change or lose capture data, as we’ve seen; leave them set to defaults.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e70f98b11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e70f98b11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Thermal Controls: Cooler Power to auto so software will manage it for us; Target Temperature 0, since a cooler chip means fewer hot pixels.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e70f98b11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e70f98b11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Preprocessing: these are all off, we don’t want to alter the capture data, we’re not taking pretty pictures.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e70f98b11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e70f98b11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 Histogram Stretch: play with this as much as you want to make stuff viewable, it has no effect on capture data, only the live display.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e70f98b11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e70f98b11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that’s it for </a:t>
            </a:r>
            <a:r>
              <a:rPr i="1" lang="en"/>
              <a:t>profile</a:t>
            </a:r>
            <a:r>
              <a:rPr lang="en"/>
              <a:t> </a:t>
            </a:r>
            <a:r>
              <a:rPr lang="en"/>
              <a:t>settings.  But we’ll have one more slide of </a:t>
            </a:r>
            <a:r>
              <a:rPr i="1" lang="en"/>
              <a:t>global</a:t>
            </a:r>
            <a:r>
              <a:rPr lang="en"/>
              <a:t> settings.  These are set</a:t>
            </a:r>
            <a:r>
              <a:rPr lang="en"/>
              <a:t> in File -&gt; SharpCap Settings -&gt; </a:t>
            </a:r>
            <a:r>
              <a:rPr lang="en"/>
              <a:t>General.  </a:t>
            </a:r>
            <a:r>
              <a:rPr b="1" lang="en"/>
              <a:t>Automatically connect to camera </a:t>
            </a:r>
            <a:r>
              <a:rPr lang="en"/>
              <a:t>when SharpCap starts: on.  </a:t>
            </a:r>
            <a:r>
              <a:rPr b="1" lang="en"/>
              <a:t>Automatically restore camera settings:</a:t>
            </a:r>
            <a:r>
              <a:rPr lang="en"/>
              <a:t> on.  </a:t>
            </a:r>
            <a:r>
              <a:rPr b="1" lang="en"/>
              <a:t>Save capture settings file alongside each capture</a:t>
            </a:r>
            <a:r>
              <a:rPr lang="en"/>
              <a:t>: on.  This saves the camera settings used at the time of a capture to a text file, alongside the capture data.  It </a:t>
            </a:r>
            <a:r>
              <a:rPr b="1" lang="en"/>
              <a:t>can be be useful for analysis</a:t>
            </a:r>
            <a:r>
              <a:rPr lang="en"/>
              <a:t> later.  </a:t>
            </a:r>
            <a:r>
              <a:rPr b="1" lang="en"/>
              <a:t>Start cameras with ‘Auto’ output format</a:t>
            </a:r>
            <a:r>
              <a:rPr lang="en"/>
              <a:t>: off.  More </a:t>
            </a:r>
            <a:r>
              <a:rPr b="1" lang="en"/>
              <a:t>whack-a-mole</a:t>
            </a:r>
            <a:r>
              <a:rPr lang="en"/>
              <a:t> to prevent output format changing on us.  </a:t>
            </a:r>
            <a:r>
              <a:rPr b="1" lang="en"/>
              <a:t>Save 10/12/14 bit images in FITS files without scaling</a:t>
            </a:r>
            <a:r>
              <a:rPr lang="en"/>
              <a:t>: off.  </a:t>
            </a:r>
            <a:r>
              <a:rPr b="1" lang="en"/>
              <a:t>Preferred still format:</a:t>
            </a:r>
            <a:r>
              <a:rPr lang="en"/>
              <a:t> FITS.  </a:t>
            </a:r>
            <a:r>
              <a:rPr b="1" lang="en"/>
              <a:t>Record information in the log</a:t>
            </a:r>
            <a:r>
              <a:rPr lang="en"/>
              <a:t>: off.  </a:t>
            </a:r>
            <a:r>
              <a:rPr b="1" lang="en"/>
              <a:t>Log all QHY GPS data to file:</a:t>
            </a:r>
            <a:r>
              <a:rPr lang="en"/>
              <a:t> on.  This can be </a:t>
            </a:r>
            <a:r>
              <a:rPr b="1" lang="en"/>
              <a:t>very useful for later forensics</a:t>
            </a:r>
            <a:r>
              <a:rPr lang="en"/>
              <a:t>, for example finding if/when the GPS almanac was downloaded and leap seconds applied.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e70f98b11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e70f98b1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enough of settings!  Second to last slide: On to some best practices in the field.  </a:t>
            </a:r>
            <a:r>
              <a:rPr b="1" lang="en"/>
              <a:t>Try to ensure the GPS almanac has been downloaded</a:t>
            </a:r>
            <a:r>
              <a:rPr lang="en"/>
              <a:t> before taking data.  As we saw, even with the firmware update, there’s no direct indication in the GUI that this has happened</a:t>
            </a:r>
            <a:r>
              <a:rPr lang="en"/>
              <a:t>   One way is to simply</a:t>
            </a:r>
            <a:r>
              <a:rPr lang="en"/>
              <a:t> </a:t>
            </a:r>
            <a:r>
              <a:rPr b="1" lang="en"/>
              <a:t>wait 20 minutes with the GPS Locked</a:t>
            </a:r>
            <a:r>
              <a:rPr lang="en"/>
              <a:t>, since the almanac should take about 12 and a half minutes to download</a:t>
            </a:r>
            <a:r>
              <a:rPr lang="en"/>
              <a:t> with a continuous GPS lock.  </a:t>
            </a:r>
            <a:r>
              <a:rPr b="1" lang="en"/>
              <a:t>Or</a:t>
            </a:r>
            <a:r>
              <a:rPr lang="en"/>
              <a:t>, another, slightly more visible way: do the following: </a:t>
            </a:r>
            <a:r>
              <a:rPr b="1" lang="en"/>
              <a:t>sync the PC time to GPS </a:t>
            </a:r>
            <a:r>
              <a:rPr lang="en"/>
              <a:t>right when you first get a lock.  This will make the system/GPS time difference shown in the GPS window just about 0.  Then </a:t>
            </a:r>
            <a:r>
              <a:rPr b="1" lang="en"/>
              <a:t>watch that difference</a:t>
            </a:r>
            <a:r>
              <a:rPr lang="en"/>
              <a:t>: if/when it goes to like </a:t>
            </a:r>
            <a:r>
              <a:rPr b="1" lang="en"/>
              <a:t>2 or 3 seconds</a:t>
            </a:r>
            <a:r>
              <a:rPr lang="en"/>
              <a:t>, that probably indicates leap seconds are now being applied, and thus the almanac has finished.  At that point,</a:t>
            </a:r>
            <a:r>
              <a:rPr b="1" lang="en"/>
              <a:t> sync the time again</a:t>
            </a:r>
            <a:r>
              <a:rPr lang="en"/>
              <a:t>, and you should be good to go.  Other good ideas: do a </a:t>
            </a:r>
            <a:r>
              <a:rPr b="1" lang="en"/>
              <a:t>test capture before the event</a:t>
            </a:r>
            <a:r>
              <a:rPr lang="en"/>
              <a:t> to see that everything works, look for dropped frames.  And after the event, maybe </a:t>
            </a:r>
            <a:r>
              <a:rPr b="1" lang="en"/>
              <a:t>check the GPS time with another source</a:t>
            </a:r>
            <a:r>
              <a:rPr lang="en"/>
              <a:t>, as a sanity check that you’re not off by several seconds.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e70f98b11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e70f98b11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some resources.</a:t>
            </a:r>
            <a:endParaRPr/>
          </a:p>
          <a:p>
            <a:pPr indent="0" lvl="0" marL="0" rtl="0" algn="l">
              <a:spcBef>
                <a:spcPts val="0"/>
              </a:spcBef>
              <a:spcAft>
                <a:spcPts val="0"/>
              </a:spcAft>
              <a:buNone/>
            </a:pPr>
            <a:r>
              <a:rPr lang="en"/>
              <a:t>As I mentioned at the start, the June 28 Zoom meeting that George organized was immensely helpful; thanks to all attendees for your input --</a:t>
            </a:r>
            <a:r>
              <a:rPr lang="en"/>
              <a:t> </a:t>
            </a:r>
            <a:r>
              <a:rPr lang="en">
                <a:solidFill>
                  <a:srgbClr val="222222"/>
                </a:solidFill>
                <a:highlight>
                  <a:srgbClr val="FFFFFF"/>
                </a:highlight>
              </a:rPr>
              <a:t>Rick Bria, Dr. Marc Buie, David &amp; Joan Dunham, Kevin Green, Bill Hanna, Roxanne Kamin, Bob Meadows, John Moore, Ned Smith, and George Viscome.  I believe George can share the link for a video of the meeting if you contact him.</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The SharpCap forums have a lot of useful info, and there is a thread there with some info on how to upgrade the QHY firmware.</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And finally, the Lucy Mission has posted a number of videos on YouTube, including a walkthrough of the SharpCap settings they use with these cameras, which I based my settings slides on.  Look for “SharpCap Configuration” by the Lucy Mission.</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Thanks!</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e70f98b11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e70f98b1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Image Controls will do it by permanently altering the data itself.  So we don’t want to change the Image Controls from their default values of Gamma 1, Brightness 0, Contrast 0, Timestamp off.  If you need to enhance what you see in the field, use the Display Histogram Stretch: no matter what you do with this, it will not alter the data captured.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e70f98b1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e70f98b1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an aid to help remember not to alter Image Controls, I slide it to the bottom of the stack of controls, as you see here, along with Preprocessing and Scope Controls, which I also never use.  You can slide a control in SharpCap by grabbing it by the 3-line “hamburger” control on the right and sliding it.  Useful when there’s limited vertical space to expand the controls you </a:t>
            </a:r>
            <a:r>
              <a:rPr i="1" lang="en"/>
              <a:t>are</a:t>
            </a:r>
            <a:r>
              <a:rPr lang="en"/>
              <a:t> using.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e70f98b1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e70f98b1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up: binning.  </a:t>
            </a:r>
            <a:r>
              <a:rPr b="1" lang="en"/>
              <a:t>Marc Buie uses 1x1</a:t>
            </a:r>
            <a:r>
              <a:rPr lang="en"/>
              <a:t>, and he’s had lots of experience with the QHY from the New Horizons and Lucy occultation campaigns.  </a:t>
            </a:r>
            <a:r>
              <a:rPr b="1" lang="en"/>
              <a:t>More binning will not improve the signal-to-noise ratio with CMOS chips</a:t>
            </a:r>
            <a:r>
              <a:rPr lang="en"/>
              <a:t> like the QHY uses, unlike with CCD where it may reduce the fraction of read noise.  </a:t>
            </a:r>
            <a:r>
              <a:rPr b="1" lang="en"/>
              <a:t>Thus, any target visible in 2x2 binning should also be visible in 1x1</a:t>
            </a:r>
            <a:r>
              <a:rPr lang="en"/>
              <a:t>, if we scale up later in analysis.  </a:t>
            </a:r>
            <a:r>
              <a:rPr b="1" lang="en"/>
              <a:t>So binning can be done in analysis if desired, but not </a:t>
            </a:r>
            <a:r>
              <a:rPr b="1" i="1" lang="en"/>
              <a:t>un</a:t>
            </a:r>
            <a:r>
              <a:rPr b="1" lang="en"/>
              <a:t>done -- so why limit your options by binning</a:t>
            </a:r>
            <a:r>
              <a:rPr lang="en"/>
              <a:t>.  Also, </a:t>
            </a:r>
            <a:r>
              <a:rPr b="1" lang="en"/>
              <a:t>binning risks running out of dynamic range, though this needs to be tested</a:t>
            </a:r>
            <a:r>
              <a:rPr lang="en"/>
              <a:t> to see where the limits lie -- is the binning done in 12 bits where the A-to-D converter lives?  Or 16 bits once those values are mapped?  We </a:t>
            </a:r>
            <a:r>
              <a:rPr b="1" lang="en"/>
              <a:t>could </a:t>
            </a:r>
            <a:r>
              <a:rPr b="1" i="1" lang="en"/>
              <a:t>maybe</a:t>
            </a:r>
            <a:r>
              <a:rPr b="1" lang="en"/>
              <a:t> bin if we’re already way oversampling, e.g. the seeing is poor</a:t>
            </a:r>
            <a:r>
              <a:rPr lang="en"/>
              <a:t> so stars’ images are really wide, binning might still leave the FWHM up at 2-3 pixels.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e70f98b1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e70f98b1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FITS vs SER format: which to save in?  A lot of folks like </a:t>
            </a:r>
            <a:r>
              <a:rPr b="1" lang="en"/>
              <a:t>FITS</a:t>
            </a:r>
            <a:r>
              <a:rPr lang="en"/>
              <a:t>, though both formats can be used.  Advantages to FITS include </a:t>
            </a:r>
            <a:r>
              <a:rPr b="1" lang="en"/>
              <a:t>ease of transfer, viewing, editing and analysis for some</a:t>
            </a:r>
            <a:r>
              <a:rPr lang="en"/>
              <a:t>, because the data is already split into one frame per file.  FITS is also the </a:t>
            </a:r>
            <a:r>
              <a:rPr b="1" lang="en"/>
              <a:t>preferred format for some folks we might forward our data to</a:t>
            </a:r>
            <a:r>
              <a:rPr lang="en"/>
              <a:t>, like SwRI.  And I believe it </a:t>
            </a:r>
            <a:r>
              <a:rPr b="1" lang="en"/>
              <a:t>saves more GPS data, like latitude, longitude, start and </a:t>
            </a:r>
            <a:r>
              <a:rPr b="1" i="1" lang="en"/>
              <a:t>end</a:t>
            </a:r>
            <a:r>
              <a:rPr b="1" lang="en"/>
              <a:t> of exposure</a:t>
            </a:r>
            <a:r>
              <a:rPr lang="en"/>
              <a:t>.  </a:t>
            </a:r>
            <a:r>
              <a:rPr b="1" lang="en"/>
              <a:t>SER,</a:t>
            </a:r>
            <a:r>
              <a:rPr lang="en"/>
              <a:t> by only using </a:t>
            </a:r>
            <a:r>
              <a:rPr b="1" lang="en"/>
              <a:t>one file, can sometimes enable higher frame rates</a:t>
            </a:r>
            <a:r>
              <a:rPr lang="en"/>
              <a:t> that FITS’ opening of many files.  But </a:t>
            </a:r>
            <a:r>
              <a:rPr b="1" lang="en"/>
              <a:t>one potential downside is that it stores all the frames’ timestamps at the very end of the file</a:t>
            </a:r>
            <a:r>
              <a:rPr lang="en"/>
              <a:t>, so a disk full during a capture may risk the loss of all timestamp info.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e70f98b1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e70f98b1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some laptop hardware issues.  </a:t>
            </a:r>
            <a:r>
              <a:rPr b="1" lang="en"/>
              <a:t>Disk speed is probably the most important issue governing capture speed</a:t>
            </a:r>
            <a:r>
              <a:rPr lang="en"/>
              <a:t>, so use solid-state disks if possible.  Also </a:t>
            </a:r>
            <a:r>
              <a:rPr b="1" lang="en"/>
              <a:t>use USB 3 ports </a:t>
            </a:r>
            <a:r>
              <a:rPr lang="en"/>
              <a:t>if 	available, over USB 2.  </a:t>
            </a:r>
            <a:r>
              <a:rPr b="1" lang="en"/>
              <a:t>Try different cables</a:t>
            </a:r>
            <a:r>
              <a:rPr lang="en"/>
              <a:t>: it seems from experience not all USB 3 cables are created equal, some can even fail to connect to the camera.  </a:t>
            </a:r>
            <a:r>
              <a:rPr b="1" lang="en"/>
              <a:t>Be wary of long cables: </a:t>
            </a:r>
            <a:r>
              <a:rPr lang="en"/>
              <a:t>they can have increased potential to lose bandwidth.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e70f98b1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e70f98b1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other hardware notes.  </a:t>
            </a:r>
            <a:r>
              <a:rPr b="1" lang="en"/>
              <a:t>Always connect the 12V cooler power</a:t>
            </a:r>
            <a:r>
              <a:rPr lang="en"/>
              <a:t>.  It just </a:t>
            </a:r>
            <a:r>
              <a:rPr b="1" lang="en"/>
              <a:t>runs the thermoelectric cooler and fan,</a:t>
            </a:r>
            <a:r>
              <a:rPr lang="en"/>
              <a:t> probably the dew heater too.  So technically it doesn’t affect being able to get an image from the camera.  But there are a number of reasons to use it.  First, a </a:t>
            </a:r>
            <a:r>
              <a:rPr b="1" lang="en"/>
              <a:t>cooled chip vastly reduces hot pixels</a:t>
            </a:r>
            <a:r>
              <a:rPr lang="en"/>
              <a:t>, which can ruin image data.   </a:t>
            </a:r>
            <a:r>
              <a:rPr b="1" lang="en"/>
              <a:t>Always connect it at camera start</a:t>
            </a:r>
            <a:r>
              <a:rPr lang="en"/>
              <a:t>, to minimize thermal shock: this way the cooler only has to reduce from ambient, not a preheated camera that’s been running awhile already.  And </a:t>
            </a:r>
            <a:r>
              <a:rPr b="1" lang="en"/>
              <a:t>cooler temp fluctuations</a:t>
            </a:r>
            <a:r>
              <a:rPr lang="en"/>
              <a:t> that some have noticed in earlier versions of SharpCap may have been addressed in 3.2.5936: I noticed an `improved QHY cooling’ note for that version, though I didn’t get details.  </a:t>
            </a:r>
            <a:r>
              <a:rPr b="1" lang="en"/>
              <a:t>Re-seat the GPS antenna connector if BadData is seen</a:t>
            </a:r>
            <a:r>
              <a:rPr lang="en"/>
              <a:t>: it could be loose.  (But also see my earlier presentation for other causes of BadData.)  </a:t>
            </a:r>
            <a:r>
              <a:rPr b="1" lang="en"/>
              <a:t>Secure</a:t>
            </a:r>
            <a:r>
              <a:rPr b="1" lang="en"/>
              <a:t> cables</a:t>
            </a:r>
            <a:r>
              <a:rPr lang="en"/>
              <a:t> with rubber bands or velcro, to reduce stress on connectors and minimize chances of losing a connection.</a:t>
            </a:r>
            <a:endParaRPr/>
          </a:p>
          <a:p>
            <a:pPr indent="0" lvl="0" marL="0" rtl="0" algn="l">
              <a:spcBef>
                <a:spcPts val="0"/>
              </a:spcBef>
              <a:spcAft>
                <a:spcPts val="0"/>
              </a:spcAft>
              <a:buNone/>
            </a:pPr>
            <a:r>
              <a:rPr b="1" lang="en"/>
              <a:t>Treat the camera nicely</a:t>
            </a:r>
            <a:r>
              <a:rPr lang="en"/>
              <a:t>: if it was used </a:t>
            </a:r>
            <a:r>
              <a:rPr b="1" lang="en"/>
              <a:t>when cold outside, put in ziploc bag </a:t>
            </a:r>
            <a:r>
              <a:rPr lang="en"/>
              <a:t>before bringing indoors, to prevent condensation.  Maybe </a:t>
            </a:r>
            <a:r>
              <a:rPr b="1" lang="en"/>
              <a:t>leave it in the garage for awhile to acclimate</a:t>
            </a:r>
            <a:r>
              <a:rPr lang="en"/>
              <a:t> slowly.  If it’s already dewy, </a:t>
            </a:r>
            <a:r>
              <a:rPr b="1" lang="en"/>
              <a:t>do not put it away wet</a:t>
            </a:r>
            <a:r>
              <a:rPr lang="en"/>
              <a:t>: leave outside the box to dry off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e70f98b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e70f98b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hardware note: the 12V cooler cigarette plugs for these cameras are notorious for having intermittent connections to the socket, even when pushed in firmly, because the metal tip is just a millimeter or so short of ideal.  So I just added a blob of solder to the metal tip...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ed photo">
  <p:cSld name="CAPTION_ONLY_1">
    <p:spTree>
      <p:nvGrpSpPr>
        <p:cNvPr id="54" name="Shape 54"/>
        <p:cNvGrpSpPr/>
        <p:nvPr/>
      </p:nvGrpSpPr>
      <p:grpSpPr>
        <a:xfrm>
          <a:off x="0" y="0"/>
          <a:ext cx="0" cy="0"/>
          <a:chOff x="0" y="0"/>
          <a:chExt cx="0" cy="0"/>
        </a:xfrm>
      </p:grpSpPr>
      <p:sp>
        <p:nvSpPr>
          <p:cNvPr id="55" name="Google Shape;55;p1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800"/>
              <a:buNone/>
              <a:defRPr sz="800"/>
            </a:lvl1pPr>
          </a:lstStyle>
          <a:p/>
        </p:txBody>
      </p:sp>
      <p:sp>
        <p:nvSpPr>
          <p:cNvPr id="56" name="Google Shape;5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nd subtitle">
  <p:cSld name="SECTION_HEADER_1">
    <p:spTree>
      <p:nvGrpSpPr>
        <p:cNvPr id="16" name="Shape 16"/>
        <p:cNvGrpSpPr/>
        <p:nvPr/>
      </p:nvGrpSpPr>
      <p:grpSpPr>
        <a:xfrm>
          <a:off x="0" y="0"/>
          <a:ext cx="0" cy="0"/>
          <a:chOff x="0" y="0"/>
          <a:chExt cx="0" cy="0"/>
        </a:xfrm>
      </p:grpSpPr>
      <p:sp>
        <p:nvSpPr>
          <p:cNvPr id="17" name="Google Shape;17;p4"/>
          <p:cNvSpPr txBox="1"/>
          <p:nvPr>
            <p:ph type="title"/>
          </p:nvPr>
        </p:nvSpPr>
        <p:spPr>
          <a:xfrm>
            <a:off x="311700" y="1749575"/>
            <a:ext cx="8520600" cy="85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4"/>
          <p:cNvSpPr txBox="1"/>
          <p:nvPr>
            <p:ph idx="1" type="subTitle"/>
          </p:nvPr>
        </p:nvSpPr>
        <p:spPr>
          <a:xfrm>
            <a:off x="311700" y="2768425"/>
            <a:ext cx="85206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forums.sharpcap.co.uk/viewtopic.php?f=28&amp;t=2802#p1462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forums.sharpcap.co.uk" TargetMode="External"/><Relationship Id="rId4" Type="http://schemas.openxmlformats.org/officeDocument/2006/relationships/hyperlink" Target="https://forums.sharpcap.co.uk/viewtopic.php?f=28&amp;t=2802#p14626" TargetMode="External"/><Relationship Id="rId5" Type="http://schemas.openxmlformats.org/officeDocument/2006/relationships/hyperlink" Target="https://www.youtube.com/channel/UCPe4J6iDXVrXxrSh2nvmnww" TargetMode="External"/><Relationship Id="rId6" Type="http://schemas.openxmlformats.org/officeDocument/2006/relationships/hyperlink" Target="https://www.youtube.com/watch?v=owmBskMgIA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QHY174 Tips and Tricks</a:t>
            </a:r>
            <a:endParaRPr/>
          </a:p>
          <a:p>
            <a:pPr indent="0" lvl="0" marL="0" rtl="0" algn="ctr">
              <a:spcBef>
                <a:spcPts val="0"/>
              </a:spcBef>
              <a:spcAft>
                <a:spcPts val="0"/>
              </a:spcAft>
              <a:buNone/>
            </a:pPr>
            <a:r>
              <a:t/>
            </a:r>
            <a:endParaRPr/>
          </a:p>
        </p:txBody>
      </p:sp>
      <p:sp>
        <p:nvSpPr>
          <p:cNvPr id="62" name="Google Shape;62;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General Issues, Advice, Best Practices</a:t>
            </a:r>
            <a:endParaRPr/>
          </a:p>
        </p:txBody>
      </p:sp>
      <p:sp>
        <p:nvSpPr>
          <p:cNvPr id="63" name="Google Shape;63;p15"/>
          <p:cNvSpPr txBox="1"/>
          <p:nvPr/>
        </p:nvSpPr>
        <p:spPr>
          <a:xfrm>
            <a:off x="3221100" y="4277875"/>
            <a:ext cx="2701800" cy="6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2020-07-26</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24"/>
          <p:cNvPicPr preferRelativeResize="0"/>
          <p:nvPr/>
        </p:nvPicPr>
        <p:blipFill>
          <a:blip r:embed="rId3">
            <a:alphaModFix/>
          </a:blip>
          <a:stretch>
            <a:fillRect/>
          </a:stretch>
        </p:blipFill>
        <p:spPr>
          <a:xfrm>
            <a:off x="152400" y="152400"/>
            <a:ext cx="8282268" cy="4658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body"/>
          </p:nvPr>
        </p:nvSpPr>
        <p:spPr>
          <a:xfrm>
            <a:off x="1537575" y="4963500"/>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Image credit: Christian Weber</a:t>
            </a:r>
            <a:endParaRPr/>
          </a:p>
        </p:txBody>
      </p:sp>
      <p:pic>
        <p:nvPicPr>
          <p:cNvPr id="123" name="Google Shape;123;p25"/>
          <p:cNvPicPr preferRelativeResize="0"/>
          <p:nvPr/>
        </p:nvPicPr>
        <p:blipFill>
          <a:blip r:embed="rId3">
            <a:alphaModFix/>
          </a:blip>
          <a:stretch>
            <a:fillRect/>
          </a:stretch>
        </p:blipFill>
        <p:spPr>
          <a:xfrm>
            <a:off x="1537563" y="242363"/>
            <a:ext cx="6068872" cy="4658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idx="1" type="body"/>
          </p:nvPr>
        </p:nvSpPr>
        <p:spPr>
          <a:xfrm>
            <a:off x="2428875" y="4963500"/>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Image credit: Adorama/Baader Planetarium</a:t>
            </a:r>
            <a:endParaRPr/>
          </a:p>
        </p:txBody>
      </p:sp>
      <p:pic>
        <p:nvPicPr>
          <p:cNvPr id="129" name="Google Shape;129;p26"/>
          <p:cNvPicPr preferRelativeResize="0"/>
          <p:nvPr/>
        </p:nvPicPr>
        <p:blipFill>
          <a:blip r:embed="rId3">
            <a:alphaModFix/>
          </a:blip>
          <a:stretch>
            <a:fillRect/>
          </a:stretch>
        </p:blipFill>
        <p:spPr>
          <a:xfrm>
            <a:off x="2428875" y="428625"/>
            <a:ext cx="4286250" cy="428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Firmware upgrade</a:t>
            </a:r>
            <a:endParaRPr/>
          </a:p>
        </p:txBody>
      </p:sp>
      <p:sp>
        <p:nvSpPr>
          <p:cNvPr id="135" name="Google Shape;13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Pros:</a:t>
            </a:r>
            <a:endParaRPr/>
          </a:p>
          <a:p>
            <a:pPr indent="-317500" lvl="1" marL="914400" rtl="0" algn="l">
              <a:spcBef>
                <a:spcPts val="0"/>
              </a:spcBef>
              <a:spcAft>
                <a:spcPts val="0"/>
              </a:spcAft>
              <a:buSzPts val="1400"/>
              <a:buChar char="○"/>
            </a:pPr>
            <a:r>
              <a:rPr lang="en"/>
              <a:t>Altitude data in the GPS log -- useful where Google Earth altitude data may be unreliable</a:t>
            </a:r>
            <a:endParaRPr/>
          </a:p>
          <a:p>
            <a:pPr indent="-317500" lvl="1" marL="914400" rtl="0" algn="l">
              <a:spcBef>
                <a:spcPts val="0"/>
              </a:spcBef>
              <a:spcAft>
                <a:spcPts val="0"/>
              </a:spcAft>
              <a:buSzPts val="1400"/>
              <a:buChar char="○"/>
            </a:pPr>
            <a:r>
              <a:rPr lang="en"/>
              <a:t>Also get number of satellites received, signal quality, etc. in log</a:t>
            </a:r>
            <a:endParaRPr/>
          </a:p>
          <a:p>
            <a:pPr indent="-317500" lvl="1" marL="914400" rtl="0" algn="l">
              <a:spcBef>
                <a:spcPts val="0"/>
              </a:spcBef>
              <a:spcAft>
                <a:spcPts val="0"/>
              </a:spcAft>
              <a:buSzPts val="1400"/>
              <a:buChar char="○"/>
            </a:pPr>
            <a:r>
              <a:rPr lang="en"/>
              <a:t>May make it easier to determine when/if almanac obtained and leap seconds applied</a:t>
            </a:r>
            <a:endParaRPr/>
          </a:p>
          <a:p>
            <a:pPr indent="-342900" lvl="0" marL="457200" rtl="0" algn="l">
              <a:spcBef>
                <a:spcPts val="0"/>
              </a:spcBef>
              <a:spcAft>
                <a:spcPts val="0"/>
              </a:spcAft>
              <a:buSzPts val="1800"/>
              <a:buChar char="●"/>
            </a:pPr>
            <a:r>
              <a:rPr lang="en"/>
              <a:t>Cons:</a:t>
            </a:r>
            <a:endParaRPr/>
          </a:p>
          <a:p>
            <a:pPr indent="-317500" lvl="1" marL="914400" rtl="0" algn="l">
              <a:spcBef>
                <a:spcPts val="0"/>
              </a:spcBef>
              <a:spcAft>
                <a:spcPts val="0"/>
              </a:spcAft>
              <a:buSzPts val="1400"/>
              <a:buChar char="○"/>
            </a:pPr>
            <a:r>
              <a:rPr lang="en"/>
              <a:t>May brick the camera</a:t>
            </a:r>
            <a:endParaRPr/>
          </a:p>
          <a:p>
            <a:pPr indent="-317500" lvl="1" marL="914400" rtl="0" algn="l">
              <a:spcBef>
                <a:spcPts val="0"/>
              </a:spcBef>
              <a:spcAft>
                <a:spcPts val="0"/>
              </a:spcAft>
              <a:buSzPts val="1400"/>
              <a:buChar char="○"/>
            </a:pPr>
            <a:r>
              <a:rPr lang="en"/>
              <a:t>Does not actually add any have-almanac (leap seconds) flag to log</a:t>
            </a:r>
            <a:endParaRPr/>
          </a:p>
          <a:p>
            <a:pPr indent="-342900" lvl="0" marL="457200" rtl="0" algn="l">
              <a:spcBef>
                <a:spcPts val="0"/>
              </a:spcBef>
              <a:spcAft>
                <a:spcPts val="0"/>
              </a:spcAft>
              <a:buSzPts val="1800"/>
              <a:buChar char="●"/>
            </a:pPr>
            <a:r>
              <a:rPr lang="en"/>
              <a:t>Verdict: not a requirement, if separate altitude data available (e.g. phone)</a:t>
            </a:r>
            <a:endParaRPr/>
          </a:p>
          <a:p>
            <a:pPr indent="-342900" lvl="0" marL="457200" rtl="0" algn="l">
              <a:spcBef>
                <a:spcPts val="0"/>
              </a:spcBef>
              <a:spcAft>
                <a:spcPts val="0"/>
              </a:spcAft>
              <a:buSzPts val="1800"/>
              <a:buChar char="●"/>
            </a:pPr>
            <a:r>
              <a:rPr lang="en" u="sng">
                <a:solidFill>
                  <a:schemeClr val="hlink"/>
                </a:solidFill>
                <a:hlinkClick r:id="rId3"/>
              </a:rPr>
              <a:t>SharpCap forum post</a:t>
            </a:r>
            <a:r>
              <a:rPr lang="en"/>
              <a:t> on firmware upgrade</a:t>
            </a:r>
            <a:endParaRPr/>
          </a:p>
          <a:p>
            <a:pPr indent="-342900" lvl="0" marL="457200" rtl="0" algn="l">
              <a:spcBef>
                <a:spcPts val="0"/>
              </a:spcBef>
              <a:spcAft>
                <a:spcPts val="0"/>
              </a:spcAft>
              <a:buSzPts val="1800"/>
              <a:buChar char="●"/>
            </a:pPr>
            <a:r>
              <a:rPr lang="en"/>
              <a:t>Marc may make a video on it if there is interest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1"/>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1"/>
                                        <p:tgtEl>
                                          <p:spTgt spid="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Effect filter="fade" transition="in">
                                      <p:cBhvr>
                                        <p:cTn dur="1"/>
                                        <p:tgtEl>
                                          <p:spTgt spid="1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Effect filter="fade" transition="in">
                                      <p:cBhvr>
                                        <p:cTn dur="1"/>
                                        <p:tgtEl>
                                          <p:spTgt spid="1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Effect filter="fade" transition="in">
                                      <p:cBhvr>
                                        <p:cTn dur="1"/>
                                        <p:tgtEl>
                                          <p:spTgt spid="1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animEffect filter="fade" transition="in">
                                      <p:cBhvr>
                                        <p:cTn dur="1"/>
                                        <p:tgtEl>
                                          <p:spTgt spid="13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7" st="7"/>
                                            </p:txEl>
                                          </p:spTgt>
                                        </p:tgtEl>
                                        <p:attrNameLst>
                                          <p:attrName>style.visibility</p:attrName>
                                        </p:attrNameLst>
                                      </p:cBhvr>
                                      <p:to>
                                        <p:strVal val="visible"/>
                                      </p:to>
                                    </p:set>
                                    <p:animEffect filter="fade" transition="in">
                                      <p:cBhvr>
                                        <p:cTn dur="1"/>
                                        <p:tgtEl>
                                          <p:spTgt spid="13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8" st="8"/>
                                            </p:txEl>
                                          </p:spTgt>
                                        </p:tgtEl>
                                        <p:attrNameLst>
                                          <p:attrName>style.visibility</p:attrName>
                                        </p:attrNameLst>
                                      </p:cBhvr>
                                      <p:to>
                                        <p:strVal val="visible"/>
                                      </p:to>
                                    </p:set>
                                    <p:animEffect filter="fade" transition="in">
                                      <p:cBhvr>
                                        <p:cTn dur="1"/>
                                        <p:tgtEl>
                                          <p:spTgt spid="13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9" st="9"/>
                                            </p:txEl>
                                          </p:spTgt>
                                        </p:tgtEl>
                                        <p:attrNameLst>
                                          <p:attrName>style.visibility</p:attrName>
                                        </p:attrNameLst>
                                      </p:cBhvr>
                                      <p:to>
                                        <p:strVal val="visible"/>
                                      </p:to>
                                    </p:set>
                                    <p:animEffect filter="fade" transition="in">
                                      <p:cBhvr>
                                        <p:cTn dur="1"/>
                                        <p:tgtEl>
                                          <p:spTgt spid="13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Determining exposure</a:t>
            </a:r>
            <a:endParaRPr/>
          </a:p>
        </p:txBody>
      </p:sp>
      <p:sp>
        <p:nvSpPr>
          <p:cNvPr id="141" name="Google Shape;14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 not need to go super fast to get good resolution</a:t>
            </a:r>
            <a:endParaRPr/>
          </a:p>
          <a:p>
            <a:pPr indent="-317500" lvl="1" marL="914400" rtl="0" algn="l">
              <a:spcBef>
                <a:spcPts val="0"/>
              </a:spcBef>
              <a:spcAft>
                <a:spcPts val="0"/>
              </a:spcAft>
              <a:buSzPts val="1400"/>
              <a:buChar char="○"/>
            </a:pPr>
            <a:r>
              <a:rPr lang="en"/>
              <a:t>We are getting more resolution from intra-frame photometry on D and R frames</a:t>
            </a:r>
            <a:endParaRPr/>
          </a:p>
          <a:p>
            <a:pPr indent="-342900" lvl="0" marL="457200" rtl="0" algn="l">
              <a:spcBef>
                <a:spcPts val="0"/>
              </a:spcBef>
              <a:spcAft>
                <a:spcPts val="0"/>
              </a:spcAft>
              <a:buSzPts val="1800"/>
              <a:buChar char="●"/>
            </a:pPr>
            <a:r>
              <a:rPr lang="en"/>
              <a:t>But do not go too slow either</a:t>
            </a:r>
            <a:endParaRPr/>
          </a:p>
          <a:p>
            <a:pPr indent="-317500" lvl="1" marL="914400" rtl="0" algn="l">
              <a:spcBef>
                <a:spcPts val="0"/>
              </a:spcBef>
              <a:spcAft>
                <a:spcPts val="0"/>
              </a:spcAft>
              <a:buSzPts val="1400"/>
              <a:buChar char="○"/>
            </a:pPr>
            <a:r>
              <a:rPr lang="en"/>
              <a:t>Avoid saturated pixels: use FX -&gt; Highlight Overexposed to flash overexposed areas black</a:t>
            </a:r>
            <a:endParaRPr/>
          </a:p>
          <a:p>
            <a:pPr indent="-317500" lvl="1" marL="914400" rtl="0" algn="l">
              <a:spcBef>
                <a:spcPts val="0"/>
              </a:spcBef>
              <a:spcAft>
                <a:spcPts val="0"/>
              </a:spcAft>
              <a:buSzPts val="1400"/>
              <a:buChar char="○"/>
            </a:pPr>
            <a:r>
              <a:rPr lang="en"/>
              <a:t>Ensure at least 2 frames will be captured at </a:t>
            </a:r>
            <a:r>
              <a:rPr i="1" lang="en"/>
              <a:t>your</a:t>
            </a:r>
            <a:r>
              <a:rPr lang="en"/>
              <a:t> chord (yours might be shorter than central)</a:t>
            </a:r>
            <a:endParaRPr/>
          </a:p>
          <a:p>
            <a:pPr indent="-342900" lvl="0" marL="457200" rtl="0" algn="l">
              <a:spcBef>
                <a:spcPts val="0"/>
              </a:spcBef>
              <a:spcAft>
                <a:spcPts val="0"/>
              </a:spcAft>
              <a:buSzPts val="1800"/>
              <a:buChar char="●"/>
            </a:pPr>
            <a:r>
              <a:rPr lang="en"/>
              <a:t>For low-magnitude-drop events:</a:t>
            </a:r>
            <a:endParaRPr/>
          </a:p>
          <a:p>
            <a:pPr indent="-317500" lvl="1" marL="914400" rtl="0" algn="l">
              <a:spcBef>
                <a:spcPts val="0"/>
              </a:spcBef>
              <a:spcAft>
                <a:spcPts val="0"/>
              </a:spcAft>
              <a:buSzPts val="1400"/>
              <a:buChar char="○"/>
            </a:pPr>
            <a:r>
              <a:rPr lang="en"/>
              <a:t>Need more S/N than “just barely seeing” the star: drop signal is smaller</a:t>
            </a:r>
            <a:endParaRPr/>
          </a:p>
          <a:p>
            <a:pPr indent="-317500" lvl="1" marL="914400" rtl="0" algn="l">
              <a:spcBef>
                <a:spcPts val="0"/>
              </a:spcBef>
              <a:spcAft>
                <a:spcPts val="0"/>
              </a:spcAft>
              <a:buSzPts val="1400"/>
              <a:buChar char="○"/>
            </a:pPr>
            <a:r>
              <a:rPr lang="en"/>
              <a:t>Try to ensure </a:t>
            </a:r>
            <a:r>
              <a:rPr i="1" lang="en"/>
              <a:t>both</a:t>
            </a:r>
            <a:r>
              <a:rPr lang="en"/>
              <a:t> asteroid </a:t>
            </a:r>
            <a:r>
              <a:rPr i="1" lang="en"/>
              <a:t>and</a:t>
            </a:r>
            <a:r>
              <a:rPr lang="en"/>
              <a:t> star visible </a:t>
            </a:r>
            <a:r>
              <a:rPr i="1" lang="en"/>
              <a:t>separately</a:t>
            </a:r>
            <a:r>
              <a:rPr lang="en"/>
              <a:t> well before event (30 minutes+)</a:t>
            </a:r>
            <a:endParaRPr/>
          </a:p>
          <a:p>
            <a:pPr indent="-342900" lvl="0" marL="457200" rtl="0" algn="l">
              <a:spcBef>
                <a:spcPts val="0"/>
              </a:spcBef>
              <a:spcAft>
                <a:spcPts val="0"/>
              </a:spcAft>
              <a:buSzPts val="1800"/>
              <a:buChar char="●"/>
            </a:pPr>
            <a:r>
              <a:rPr lang="en"/>
              <a:t>Exposure should be first parameter to change; then </a:t>
            </a:r>
            <a:r>
              <a:rPr i="1" lang="en"/>
              <a:t>maybe</a:t>
            </a:r>
            <a:r>
              <a:rPr lang="en"/>
              <a:t> gain (&lt;= 300)</a:t>
            </a:r>
            <a:endParaRPr/>
          </a:p>
          <a:p>
            <a:pPr indent="-317500" lvl="1" marL="914400" rtl="0" algn="l">
              <a:spcBef>
                <a:spcPts val="0"/>
              </a:spcBef>
              <a:spcAft>
                <a:spcPts val="0"/>
              </a:spcAft>
              <a:buSzPts val="1400"/>
              <a:buChar char="○"/>
            </a:pPr>
            <a:r>
              <a:rPr lang="en"/>
              <a:t>So do not increase gain just to get faster exposure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1"/>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1"/>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Effect filter="fade" transition="in">
                                      <p:cBhvr>
                                        <p:cTn dur="1"/>
                                        <p:tgtEl>
                                          <p:spTgt spid="1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9" st="9"/>
                                            </p:txEl>
                                          </p:spTgt>
                                        </p:tgtEl>
                                        <p:attrNameLst>
                                          <p:attrName>style.visibility</p:attrName>
                                        </p:attrNameLst>
                                      </p:cBhvr>
                                      <p:to>
                                        <p:strVal val="visible"/>
                                      </p:to>
                                    </p:set>
                                    <p:animEffect filter="fade" transition="in">
                                      <p:cBhvr>
                                        <p:cTn dur="1"/>
                                        <p:tgtEl>
                                          <p:spTgt spid="14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Dropped frames</a:t>
            </a:r>
            <a:endParaRPr/>
          </a:p>
        </p:txBody>
      </p:sp>
      <p:sp>
        <p:nvSpPr>
          <p:cNvPr id="147" name="Google Shape;14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Try hard to avoid; increase exposure if needed to slow USB bandwidth</a:t>
            </a:r>
            <a:endParaRPr/>
          </a:p>
          <a:p>
            <a:pPr indent="-342900" lvl="0" marL="457200" rtl="0" algn="l">
              <a:spcBef>
                <a:spcPts val="0"/>
              </a:spcBef>
              <a:spcAft>
                <a:spcPts val="0"/>
              </a:spcAft>
              <a:buSzPts val="1800"/>
              <a:buChar char="●"/>
            </a:pPr>
            <a:r>
              <a:rPr lang="en"/>
              <a:t>Frames independently timestamped, so following frames ok</a:t>
            </a:r>
            <a:endParaRPr/>
          </a:p>
          <a:p>
            <a:pPr indent="-342900" lvl="0" marL="457200" rtl="0" algn="l">
              <a:spcBef>
                <a:spcPts val="0"/>
              </a:spcBef>
              <a:spcAft>
                <a:spcPts val="0"/>
              </a:spcAft>
              <a:buSzPts val="1800"/>
              <a:buChar char="●"/>
            </a:pPr>
            <a:r>
              <a:rPr lang="en"/>
              <a:t>But dropping a frame at D or R could be critical</a:t>
            </a:r>
            <a:endParaRPr/>
          </a:p>
          <a:p>
            <a:pPr indent="-342900" lvl="0" marL="457200" rtl="0" algn="l">
              <a:spcBef>
                <a:spcPts val="0"/>
              </a:spcBef>
              <a:spcAft>
                <a:spcPts val="0"/>
              </a:spcAft>
              <a:buSzPts val="1800"/>
              <a:buChar char="●"/>
            </a:pPr>
            <a:r>
              <a:rPr lang="en"/>
              <a:t>Cannot trust SharpCap GUI dropped-frame counts</a:t>
            </a:r>
            <a:endParaRPr/>
          </a:p>
          <a:p>
            <a:pPr indent="-317500" lvl="1" marL="914400" rtl="0" algn="l">
              <a:spcBef>
                <a:spcPts val="0"/>
              </a:spcBef>
              <a:spcAft>
                <a:spcPts val="0"/>
              </a:spcAft>
              <a:buSzPts val="1400"/>
              <a:buChar char="○"/>
            </a:pPr>
            <a:r>
              <a:rPr lang="en"/>
              <a:t>Only definitive answer comes from analysis (e.g. PyMovie/PYOTE)</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1"/>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1"/>
                                        <p:tgtEl>
                                          <p:spTgt spid="14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Capture Format</a:t>
            </a:r>
            <a:endParaRPr/>
          </a:p>
        </p:txBody>
      </p:sp>
      <p:sp>
        <p:nvSpPr>
          <p:cNvPr id="153" name="Google Shape;15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Colour Space: </a:t>
            </a:r>
            <a:r>
              <a:rPr b="1" lang="en"/>
              <a:t>MONO16</a:t>
            </a:r>
            <a:endParaRPr b="1"/>
          </a:p>
          <a:p>
            <a:pPr indent="-317500" lvl="1" marL="914400" rtl="0" algn="l">
              <a:spcBef>
                <a:spcPts val="0"/>
              </a:spcBef>
              <a:spcAft>
                <a:spcPts val="0"/>
              </a:spcAft>
              <a:buSzPts val="1400"/>
              <a:buChar char="○"/>
            </a:pPr>
            <a:r>
              <a:rPr lang="en"/>
              <a:t>Lose a lot of dynamic range with MONO8</a:t>
            </a:r>
            <a:endParaRPr/>
          </a:p>
          <a:p>
            <a:pPr indent="-342900" lvl="0" marL="457200" rtl="0" algn="l">
              <a:spcBef>
                <a:spcPts val="0"/>
              </a:spcBef>
              <a:spcAft>
                <a:spcPts val="0"/>
              </a:spcAft>
              <a:buSzPts val="1800"/>
              <a:buChar char="●"/>
            </a:pPr>
            <a:r>
              <a:rPr lang="en"/>
              <a:t>Capture Area: </a:t>
            </a:r>
            <a:r>
              <a:rPr b="1" lang="en"/>
              <a:t>1920x1200</a:t>
            </a:r>
            <a:endParaRPr b="1"/>
          </a:p>
          <a:p>
            <a:pPr indent="-317500" lvl="1" marL="914400" rtl="0" algn="l">
              <a:spcBef>
                <a:spcPts val="0"/>
              </a:spcBef>
              <a:spcAft>
                <a:spcPts val="0"/>
              </a:spcAft>
              <a:buSzPts val="1400"/>
              <a:buChar char="○"/>
            </a:pPr>
            <a:r>
              <a:rPr lang="en"/>
              <a:t>More field stars to fix target location and PSF -- especially true if data goes to Marc/SwRI</a:t>
            </a:r>
            <a:endParaRPr/>
          </a:p>
          <a:p>
            <a:pPr indent="-342900" lvl="0" marL="457200" rtl="0" algn="l">
              <a:spcBef>
                <a:spcPts val="0"/>
              </a:spcBef>
              <a:spcAft>
                <a:spcPts val="0"/>
              </a:spcAft>
              <a:buSzPts val="1800"/>
              <a:buChar char="●"/>
            </a:pPr>
            <a:r>
              <a:rPr lang="en"/>
              <a:t>Binning: </a:t>
            </a:r>
            <a:r>
              <a:rPr b="1" lang="en"/>
              <a:t>1x1</a:t>
            </a:r>
            <a:endParaRPr b="1"/>
          </a:p>
          <a:p>
            <a:pPr indent="-317500" lvl="1" marL="914400" rtl="0" algn="l">
              <a:spcBef>
                <a:spcPts val="0"/>
              </a:spcBef>
              <a:spcAft>
                <a:spcPts val="0"/>
              </a:spcAft>
              <a:buSzPts val="1400"/>
              <a:buChar char="○"/>
            </a:pPr>
            <a:r>
              <a:rPr lang="en"/>
              <a:t>More binning does not increase S/N with CMOS, cannot be undone later</a:t>
            </a:r>
            <a:endParaRPr/>
          </a:p>
          <a:p>
            <a:pPr indent="-342900" lvl="0" marL="457200" rtl="0" algn="l">
              <a:spcBef>
                <a:spcPts val="0"/>
              </a:spcBef>
              <a:spcAft>
                <a:spcPts val="0"/>
              </a:spcAft>
              <a:buSzPts val="1800"/>
              <a:buChar char="●"/>
            </a:pPr>
            <a:r>
              <a:rPr lang="en"/>
              <a:t>Output Format: </a:t>
            </a:r>
            <a:r>
              <a:rPr b="1" lang="en"/>
              <a:t>FITS</a:t>
            </a:r>
            <a:endParaRPr b="1"/>
          </a:p>
          <a:p>
            <a:pPr indent="-317500" lvl="1" marL="914400" rtl="0" algn="l">
              <a:spcBef>
                <a:spcPts val="0"/>
              </a:spcBef>
              <a:spcAft>
                <a:spcPts val="0"/>
              </a:spcAft>
              <a:buSzPts val="1400"/>
              <a:buChar char="○"/>
            </a:pPr>
            <a:r>
              <a:rPr lang="en"/>
              <a:t>Im</a:t>
            </a:r>
            <a:r>
              <a:rPr lang="en"/>
              <a:t>portant format for SwRI data</a:t>
            </a:r>
            <a:endParaRPr/>
          </a:p>
          <a:p>
            <a:pPr indent="-342900" lvl="0" marL="457200" rtl="0" algn="l">
              <a:spcBef>
                <a:spcPts val="0"/>
              </a:spcBef>
              <a:spcAft>
                <a:spcPts val="0"/>
              </a:spcAft>
              <a:buSzPts val="1800"/>
              <a:buChar char="●"/>
            </a:pPr>
            <a:r>
              <a:rPr lang="en"/>
              <a:t>Output Format -- Auto: </a:t>
            </a:r>
            <a:r>
              <a:rPr b="1" lang="en"/>
              <a:t>off/disabled</a:t>
            </a:r>
            <a:r>
              <a:rPr lang="en"/>
              <a:t> [i.e. Output Format select box active]</a:t>
            </a:r>
            <a:endParaRPr/>
          </a:p>
          <a:p>
            <a:pPr indent="-317500" lvl="1" marL="914400" rtl="0" algn="l">
              <a:spcBef>
                <a:spcPts val="0"/>
              </a:spcBef>
              <a:spcAft>
                <a:spcPts val="0"/>
              </a:spcAft>
              <a:buSzPts val="1400"/>
              <a:buChar char="○"/>
            </a:pPr>
            <a:r>
              <a:rPr lang="en"/>
              <a:t>Important: prevents SharpCap from changing formats unbeknownst to 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1"/>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1"/>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1"/>
                                        <p:tgtEl>
                                          <p:spTgt spid="1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animEffect filter="fade" transition="in">
                                      <p:cBhvr>
                                        <p:cTn dur="1"/>
                                        <p:tgtEl>
                                          <p:spTgt spid="15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animEffect filter="fade" transition="in">
                                      <p:cBhvr>
                                        <p:cTn dur="1"/>
                                        <p:tgtEl>
                                          <p:spTgt spid="15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animEffect filter="fade" transition="in">
                                      <p:cBhvr>
                                        <p:cTn dur="1"/>
                                        <p:tgtEl>
                                          <p:spTgt spid="153">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31"/>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2"/>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32"/>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3"/>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33"/>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6"/>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Camera Controls</a:t>
            </a:r>
            <a:endParaRPr/>
          </a:p>
        </p:txBody>
      </p:sp>
      <p:sp>
        <p:nvSpPr>
          <p:cNvPr id="177" name="Google Shape;177;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Exposure: varies, e.g. </a:t>
            </a:r>
            <a:r>
              <a:rPr b="1" lang="en"/>
              <a:t>500ms  </a:t>
            </a:r>
            <a:r>
              <a:rPr lang="en"/>
              <a:t>LX Mode: </a:t>
            </a:r>
            <a:r>
              <a:rPr b="1" lang="en"/>
              <a:t>off</a:t>
            </a:r>
            <a:endParaRPr/>
          </a:p>
          <a:p>
            <a:pPr indent="-342900" lvl="0" marL="457200" rtl="0" algn="l">
              <a:spcBef>
                <a:spcPts val="0"/>
              </a:spcBef>
              <a:spcAft>
                <a:spcPts val="0"/>
              </a:spcAft>
              <a:buSzPts val="1800"/>
              <a:buChar char="●"/>
            </a:pPr>
            <a:r>
              <a:rPr lang="en"/>
              <a:t>Quick Picks: </a:t>
            </a:r>
            <a:r>
              <a:rPr b="1" lang="en"/>
              <a:t>none</a:t>
            </a:r>
            <a:r>
              <a:rPr lang="en"/>
              <a:t>  Auto: </a:t>
            </a:r>
            <a:r>
              <a:rPr b="1" lang="en"/>
              <a:t>off</a:t>
            </a:r>
            <a:endParaRPr/>
          </a:p>
          <a:p>
            <a:pPr indent="-342900" lvl="0" marL="457200" rtl="0" algn="l">
              <a:spcBef>
                <a:spcPts val="0"/>
              </a:spcBef>
              <a:spcAft>
                <a:spcPts val="0"/>
              </a:spcAft>
              <a:buSzPts val="1800"/>
              <a:buChar char="●"/>
            </a:pPr>
            <a:r>
              <a:rPr lang="en"/>
              <a:t>Gain: </a:t>
            </a:r>
            <a:r>
              <a:rPr b="1" lang="en"/>
              <a:t>300</a:t>
            </a:r>
            <a:endParaRPr/>
          </a:p>
          <a:p>
            <a:pPr indent="-317500" lvl="1" marL="914400" rtl="0" algn="l">
              <a:spcBef>
                <a:spcPts val="0"/>
              </a:spcBef>
              <a:spcAft>
                <a:spcPts val="0"/>
              </a:spcAft>
              <a:buSzPts val="1400"/>
              <a:buChar char="○"/>
            </a:pPr>
            <a:r>
              <a:rPr lang="en"/>
              <a:t>Reduces read noise; &gt;300 just loses more dynamic range</a:t>
            </a:r>
            <a:endParaRPr/>
          </a:p>
          <a:p>
            <a:pPr indent="-342900" lvl="0" marL="457200" rtl="0" algn="l">
              <a:spcBef>
                <a:spcPts val="0"/>
              </a:spcBef>
              <a:spcAft>
                <a:spcPts val="0"/>
              </a:spcAft>
              <a:buSzPts val="1800"/>
              <a:buChar char="●"/>
            </a:pPr>
            <a:r>
              <a:rPr lang="en"/>
              <a:t>Frame Rate Limit: </a:t>
            </a:r>
            <a:r>
              <a:rPr b="1" lang="en"/>
              <a:t>maximum</a:t>
            </a:r>
            <a:endParaRPr/>
          </a:p>
          <a:p>
            <a:pPr indent="-342900" lvl="0" marL="457200" rtl="0" algn="l">
              <a:spcBef>
                <a:spcPts val="0"/>
              </a:spcBef>
              <a:spcAft>
                <a:spcPts val="0"/>
              </a:spcAft>
              <a:buSzPts val="1800"/>
              <a:buChar char="●"/>
            </a:pPr>
            <a:r>
              <a:rPr lang="en"/>
              <a:t>Amp Noise Reduction: </a:t>
            </a:r>
            <a:r>
              <a:rPr b="1" lang="en"/>
              <a:t>on</a:t>
            </a:r>
            <a:r>
              <a:rPr lang="en"/>
              <a:t>  Auto: </a:t>
            </a:r>
            <a:r>
              <a:rPr b="1" lang="en"/>
              <a:t>off</a:t>
            </a:r>
            <a:r>
              <a:rPr lang="en"/>
              <a:t> [same GUI issue as Output Format Auto]</a:t>
            </a:r>
            <a:endParaRPr/>
          </a:p>
          <a:p>
            <a:pPr indent="-342900" lvl="0" marL="457200" rtl="0" algn="l">
              <a:spcBef>
                <a:spcPts val="0"/>
              </a:spcBef>
              <a:spcAft>
                <a:spcPts val="0"/>
              </a:spcAft>
              <a:buSzPts val="1800"/>
              <a:buChar char="●"/>
            </a:pPr>
            <a:r>
              <a:rPr lang="en"/>
              <a:t>Offset: </a:t>
            </a:r>
            <a:r>
              <a:rPr b="1" lang="en"/>
              <a:t>100</a:t>
            </a:r>
            <a:endParaRPr/>
          </a:p>
          <a:p>
            <a:pPr indent="-317500" lvl="1" marL="914400" rtl="0" algn="l">
              <a:spcBef>
                <a:spcPts val="0"/>
              </a:spcBef>
              <a:spcAft>
                <a:spcPts val="0"/>
              </a:spcAft>
              <a:buSzPts val="1400"/>
              <a:buChar char="○"/>
            </a:pPr>
            <a:r>
              <a:rPr lang="en"/>
              <a:t>Avoids clipping blacks, better idea of background levels</a:t>
            </a:r>
            <a:endParaRPr/>
          </a:p>
          <a:p>
            <a:pPr indent="-342900" lvl="0" marL="457200" rtl="0" algn="l">
              <a:spcBef>
                <a:spcPts val="0"/>
              </a:spcBef>
              <a:spcAft>
                <a:spcPts val="0"/>
              </a:spcAft>
              <a:buSzPts val="1800"/>
              <a:buChar char="●"/>
            </a:pPr>
            <a:r>
              <a:rPr lang="en"/>
              <a:t>USB Traffic: </a:t>
            </a:r>
            <a:r>
              <a:rPr b="1" lang="en"/>
              <a:t>50</a:t>
            </a:r>
            <a:endParaRPr/>
          </a:p>
          <a:p>
            <a:pPr indent="-317500" lvl="1" marL="914400" rtl="0" algn="l">
              <a:spcBef>
                <a:spcPts val="0"/>
              </a:spcBef>
              <a:spcAft>
                <a:spcPts val="0"/>
              </a:spcAft>
              <a:buSzPts val="1400"/>
              <a:buChar char="○"/>
            </a:pPr>
            <a:r>
              <a:rPr lang="en"/>
              <a:t>Your mileage may vary</a:t>
            </a:r>
            <a:endParaRPr/>
          </a:p>
          <a:p>
            <a:pPr indent="-342900" lvl="0" marL="457200" rtl="0" algn="l">
              <a:spcBef>
                <a:spcPts val="0"/>
              </a:spcBef>
              <a:spcAft>
                <a:spcPts val="0"/>
              </a:spcAft>
              <a:buSzPts val="1800"/>
              <a:buChar char="●"/>
            </a:pPr>
            <a:r>
              <a:rPr lang="en"/>
              <a:t>Enable Live Broadcast: </a:t>
            </a:r>
            <a:r>
              <a:rPr b="1" lang="en"/>
              <a:t>off</a:t>
            </a:r>
            <a:endParaRPr/>
          </a:p>
          <a:p>
            <a:pPr indent="-342900" lvl="0" marL="457200" rtl="0" algn="l">
              <a:spcBef>
                <a:spcPts val="0"/>
              </a:spcBef>
              <a:spcAft>
                <a:spcPts val="0"/>
              </a:spcAft>
              <a:buSzPts val="1800"/>
              <a:buChar char="●"/>
            </a:pPr>
            <a:r>
              <a:rPr lang="en"/>
              <a:t>Force Still Mode: </a:t>
            </a:r>
            <a:r>
              <a:rPr b="1" lang="en"/>
              <a:t>off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1"/>
                                        <p:tgtEl>
                                          <p:spTgt spid="1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1"/>
                                        <p:tgtEl>
                                          <p:spTgt spid="1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1"/>
                                        <p:tgtEl>
                                          <p:spTgt spid="1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1"/>
                                        <p:tgtEl>
                                          <p:spTgt spid="17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1"/>
                                        <p:tgtEl>
                                          <p:spTgt spid="17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9" st="9"/>
                                            </p:txEl>
                                          </p:spTgt>
                                        </p:tgtEl>
                                        <p:attrNameLst>
                                          <p:attrName>style.visibility</p:attrName>
                                        </p:attrNameLst>
                                      </p:cBhvr>
                                      <p:to>
                                        <p:strVal val="visible"/>
                                      </p:to>
                                    </p:set>
                                    <p:animEffect filter="fade" transition="in">
                                      <p:cBhvr>
                                        <p:cTn dur="1"/>
                                        <p:tgtEl>
                                          <p:spTgt spid="17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0" st="10"/>
                                            </p:txEl>
                                          </p:spTgt>
                                        </p:tgtEl>
                                        <p:attrNameLst>
                                          <p:attrName>style.visibility</p:attrName>
                                        </p:attrNameLst>
                                      </p:cBhvr>
                                      <p:to>
                                        <p:strVal val="visible"/>
                                      </p:to>
                                    </p:set>
                                    <p:animEffect filter="fade" transition="in">
                                      <p:cBhvr>
                                        <p:cTn dur="1"/>
                                        <p:tgtEl>
                                          <p:spTgt spid="17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1" st="11"/>
                                            </p:txEl>
                                          </p:spTgt>
                                        </p:tgtEl>
                                        <p:attrNameLst>
                                          <p:attrName>style.visibility</p:attrName>
                                        </p:attrNameLst>
                                      </p:cBhvr>
                                      <p:to>
                                        <p:strVal val="visible"/>
                                      </p:to>
                                    </p:set>
                                    <p:animEffect filter="fade" transition="in">
                                      <p:cBhvr>
                                        <p:cTn dur="1"/>
                                        <p:tgtEl>
                                          <p:spTgt spid="177">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GPS Controls</a:t>
            </a:r>
            <a:endParaRPr/>
          </a:p>
        </p:txBody>
      </p:sp>
      <p:sp>
        <p:nvSpPr>
          <p:cNvPr id="183" name="Google Shape;18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GPS: </a:t>
            </a:r>
            <a:r>
              <a:rPr b="1" lang="en"/>
              <a:t>on</a:t>
            </a:r>
            <a:r>
              <a:rPr lang="en"/>
              <a:t>  [Show Data just pops up possibly-hidden GPS Status window]</a:t>
            </a:r>
            <a:endParaRPr/>
          </a:p>
          <a:p>
            <a:pPr indent="-342900" lvl="0" marL="457200" rtl="0" algn="l">
              <a:spcBef>
                <a:spcPts val="0"/>
              </a:spcBef>
              <a:spcAft>
                <a:spcPts val="0"/>
              </a:spcAft>
              <a:buSzPts val="1800"/>
              <a:buChar char="●"/>
            </a:pPr>
            <a:r>
              <a:rPr lang="en"/>
              <a:t>GPS Calibration LED: </a:t>
            </a:r>
            <a:r>
              <a:rPr b="1" lang="en"/>
              <a:t>off</a:t>
            </a:r>
            <a:endParaRPr/>
          </a:p>
          <a:p>
            <a:pPr indent="-342900" lvl="0" marL="457200" rtl="0" algn="l">
              <a:spcBef>
                <a:spcPts val="0"/>
              </a:spcBef>
              <a:spcAft>
                <a:spcPts val="0"/>
              </a:spcAft>
              <a:buSzPts val="1800"/>
              <a:buChar char="●"/>
            </a:pPr>
            <a:r>
              <a:rPr lang="en"/>
              <a:t>Calibration Start Pos: </a:t>
            </a:r>
            <a:r>
              <a:rPr b="1" lang="en"/>
              <a:t>0</a:t>
            </a:r>
            <a:r>
              <a:rPr lang="en"/>
              <a:t> [in 3.2.6194? and earlier, else calibrate]</a:t>
            </a:r>
            <a:endParaRPr/>
          </a:p>
          <a:p>
            <a:pPr indent="-342900" lvl="0" marL="457200" rtl="0" algn="l">
              <a:spcBef>
                <a:spcPts val="0"/>
              </a:spcBef>
              <a:spcAft>
                <a:spcPts val="0"/>
              </a:spcAft>
              <a:buSzPts val="1800"/>
              <a:buChar char="●"/>
            </a:pPr>
            <a:r>
              <a:rPr lang="en"/>
              <a:t>Calibration End Pos: </a:t>
            </a:r>
            <a:r>
              <a:rPr b="1" lang="en"/>
              <a:t>1000</a:t>
            </a:r>
            <a:r>
              <a:rPr lang="en"/>
              <a:t> [in 3.2.6194? and earlier, else calibrate]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
                                        <p:tgtEl>
                                          <p:spTgt spid="18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Image Controls</a:t>
            </a:r>
            <a:endParaRPr/>
          </a:p>
        </p:txBody>
      </p:sp>
      <p:sp>
        <p:nvSpPr>
          <p:cNvPr id="189" name="Google Shape;189;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Gamma: </a:t>
            </a:r>
            <a:r>
              <a:rPr b="1" lang="en"/>
              <a:t>1.0</a:t>
            </a:r>
            <a:endParaRPr/>
          </a:p>
          <a:p>
            <a:pPr indent="-342900" lvl="0" marL="457200" rtl="0" algn="l">
              <a:spcBef>
                <a:spcPts val="0"/>
              </a:spcBef>
              <a:spcAft>
                <a:spcPts val="0"/>
              </a:spcAft>
              <a:buSzPts val="1800"/>
              <a:buChar char="●"/>
            </a:pPr>
            <a:r>
              <a:rPr lang="en"/>
              <a:t>Brightness: </a:t>
            </a:r>
            <a:r>
              <a:rPr b="1" lang="en"/>
              <a:t>0</a:t>
            </a:r>
            <a:r>
              <a:rPr b="1" lang="en"/>
              <a:t>.0</a:t>
            </a:r>
            <a:endParaRPr/>
          </a:p>
          <a:p>
            <a:pPr indent="-342900" lvl="0" marL="457200" rtl="0" algn="l">
              <a:spcBef>
                <a:spcPts val="0"/>
              </a:spcBef>
              <a:spcAft>
                <a:spcPts val="0"/>
              </a:spcAft>
              <a:buSzPts val="1800"/>
              <a:buChar char="●"/>
            </a:pPr>
            <a:r>
              <a:rPr lang="en"/>
              <a:t>Contrast: </a:t>
            </a:r>
            <a:r>
              <a:rPr b="1" lang="en"/>
              <a:t>0.0</a:t>
            </a:r>
            <a:endParaRPr/>
          </a:p>
          <a:p>
            <a:pPr indent="-342900" lvl="0" marL="457200" rtl="0" algn="l">
              <a:spcBef>
                <a:spcPts val="0"/>
              </a:spcBef>
              <a:spcAft>
                <a:spcPts val="0"/>
              </a:spcAft>
              <a:buSzPts val="1800"/>
              <a:buChar char="●"/>
            </a:pPr>
            <a:r>
              <a:rPr lang="en"/>
              <a:t>Timestamp frames: </a:t>
            </a:r>
            <a:r>
              <a:rPr b="1" lang="en"/>
              <a:t>off</a:t>
            </a:r>
            <a:endParaRPr b="1"/>
          </a:p>
          <a:p>
            <a:pPr indent="-342900" lvl="0" marL="457200" rtl="0" algn="l">
              <a:spcBef>
                <a:spcPts val="0"/>
              </a:spcBef>
              <a:spcAft>
                <a:spcPts val="0"/>
              </a:spcAft>
              <a:buSzPts val="1800"/>
              <a:buChar char="●"/>
            </a:pPr>
            <a:r>
              <a:rPr lang="en"/>
              <a:t>Altering any of these will change/lose capture data; leave set to these defaults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Thermal Controls</a:t>
            </a:r>
            <a:endParaRPr/>
          </a:p>
        </p:txBody>
      </p:sp>
      <p:sp>
        <p:nvSpPr>
          <p:cNvPr id="195" name="Google Shape;195;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Cooler Power: </a:t>
            </a:r>
            <a:r>
              <a:rPr b="1" lang="en"/>
              <a:t>Auto</a:t>
            </a:r>
            <a:endParaRPr/>
          </a:p>
          <a:p>
            <a:pPr indent="-317500" lvl="1" marL="914400" rtl="0" algn="l">
              <a:spcBef>
                <a:spcPts val="0"/>
              </a:spcBef>
              <a:spcAft>
                <a:spcPts val="0"/>
              </a:spcAft>
              <a:buSzPts val="1400"/>
              <a:buChar char="○"/>
            </a:pPr>
            <a:r>
              <a:rPr lang="en"/>
              <a:t>Lets software manage it</a:t>
            </a:r>
            <a:endParaRPr/>
          </a:p>
          <a:p>
            <a:pPr indent="-342900" lvl="0" marL="457200" rtl="0" algn="l">
              <a:spcBef>
                <a:spcPts val="0"/>
              </a:spcBef>
              <a:spcAft>
                <a:spcPts val="0"/>
              </a:spcAft>
              <a:buSzPts val="1800"/>
              <a:buChar char="●"/>
            </a:pPr>
            <a:r>
              <a:rPr lang="en"/>
              <a:t>Target Temperature: </a:t>
            </a:r>
            <a:r>
              <a:rPr b="1" lang="en"/>
              <a:t>0</a:t>
            </a:r>
            <a:endParaRPr/>
          </a:p>
          <a:p>
            <a:pPr indent="-317500" lvl="1" marL="914400" rtl="0" algn="l">
              <a:spcBef>
                <a:spcPts val="0"/>
              </a:spcBef>
              <a:spcAft>
                <a:spcPts val="0"/>
              </a:spcAft>
              <a:buSzPts val="1400"/>
              <a:buChar char="○"/>
            </a:pPr>
            <a:r>
              <a:rPr lang="en"/>
              <a:t>Cooler chip means less hot pixels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Preprocessing</a:t>
            </a:r>
            <a:endParaRPr/>
          </a:p>
        </p:txBody>
      </p:sp>
      <p:sp>
        <p:nvSpPr>
          <p:cNvPr id="201" name="Google Shape;201;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Subtract Dark: </a:t>
            </a:r>
            <a:r>
              <a:rPr b="1" lang="en"/>
              <a:t>none</a:t>
            </a:r>
            <a:endParaRPr/>
          </a:p>
          <a:p>
            <a:pPr indent="-342900" lvl="0" marL="457200" rtl="0" algn="l">
              <a:spcBef>
                <a:spcPts val="0"/>
              </a:spcBef>
              <a:spcAft>
                <a:spcPts val="0"/>
              </a:spcAft>
              <a:buSzPts val="1800"/>
              <a:buChar char="●"/>
            </a:pPr>
            <a:r>
              <a:rPr lang="en"/>
              <a:t>Apply Flat: </a:t>
            </a:r>
            <a:r>
              <a:rPr b="1" lang="en"/>
              <a:t>none</a:t>
            </a:r>
            <a:endParaRPr/>
          </a:p>
          <a:p>
            <a:pPr indent="-342900" lvl="0" marL="457200" rtl="0" algn="l">
              <a:spcBef>
                <a:spcPts val="0"/>
              </a:spcBef>
              <a:spcAft>
                <a:spcPts val="0"/>
              </a:spcAft>
              <a:buSzPts val="1800"/>
              <a:buChar char="●"/>
            </a:pPr>
            <a:r>
              <a:rPr lang="en"/>
              <a:t>Banding Suppression: </a:t>
            </a:r>
            <a:r>
              <a:rPr b="1" lang="en"/>
              <a:t>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Profile settings -- Display Histogram</a:t>
            </a:r>
            <a:endParaRPr/>
          </a:p>
        </p:txBody>
      </p:sp>
      <p:sp>
        <p:nvSpPr>
          <p:cNvPr id="207" name="Google Shape;207;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Set as desired when viewing -- has no effect on capture data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Automatically connect to camera when SharpCap starts: </a:t>
            </a:r>
            <a:r>
              <a:rPr b="1" lang="en"/>
              <a:t>on</a:t>
            </a:r>
            <a:endParaRPr/>
          </a:p>
          <a:p>
            <a:pPr indent="-342900" lvl="0" marL="457200" rtl="0" algn="l">
              <a:spcBef>
                <a:spcPts val="0"/>
              </a:spcBef>
              <a:spcAft>
                <a:spcPts val="0"/>
              </a:spcAft>
              <a:buSzPts val="1800"/>
              <a:buChar char="●"/>
            </a:pPr>
            <a:r>
              <a:rPr lang="en"/>
              <a:t>Automatically restore camera settings: </a:t>
            </a:r>
            <a:r>
              <a:rPr b="1" lang="en"/>
              <a:t>on</a:t>
            </a:r>
            <a:endParaRPr/>
          </a:p>
          <a:p>
            <a:pPr indent="-342900" lvl="0" marL="457200" rtl="0" algn="l">
              <a:spcBef>
                <a:spcPts val="0"/>
              </a:spcBef>
              <a:spcAft>
                <a:spcPts val="0"/>
              </a:spcAft>
              <a:buSzPts val="1800"/>
              <a:buChar char="●"/>
            </a:pPr>
            <a:r>
              <a:rPr lang="en"/>
              <a:t>Save capture settings file alongside each capture: </a:t>
            </a:r>
            <a:r>
              <a:rPr b="1" lang="en"/>
              <a:t>on</a:t>
            </a:r>
            <a:endParaRPr/>
          </a:p>
          <a:p>
            <a:pPr indent="-317500" lvl="1" marL="914400" rtl="0" algn="l">
              <a:spcBef>
                <a:spcPts val="0"/>
              </a:spcBef>
              <a:spcAft>
                <a:spcPts val="0"/>
              </a:spcAft>
              <a:buSzPts val="1400"/>
              <a:buChar char="○"/>
            </a:pPr>
            <a:r>
              <a:rPr lang="en"/>
              <a:t>May be useful for analysis</a:t>
            </a:r>
            <a:endParaRPr/>
          </a:p>
          <a:p>
            <a:pPr indent="-342900" lvl="0" marL="457200" rtl="0" algn="l">
              <a:spcBef>
                <a:spcPts val="0"/>
              </a:spcBef>
              <a:spcAft>
                <a:spcPts val="0"/>
              </a:spcAft>
              <a:buSzPts val="1800"/>
              <a:buChar char="●"/>
            </a:pPr>
            <a:r>
              <a:rPr lang="en"/>
              <a:t>Start cameras with ‘Auto’ output format: </a:t>
            </a:r>
            <a:r>
              <a:rPr b="1" lang="en"/>
              <a:t>off</a:t>
            </a:r>
            <a:endParaRPr/>
          </a:p>
          <a:p>
            <a:pPr indent="-317500" lvl="1" marL="914400" rtl="0" algn="l">
              <a:spcBef>
                <a:spcPts val="0"/>
              </a:spcBef>
              <a:spcAft>
                <a:spcPts val="0"/>
              </a:spcAft>
              <a:buSzPts val="1400"/>
              <a:buChar char="○"/>
            </a:pPr>
            <a:r>
              <a:rPr lang="en"/>
              <a:t>More whack-a-mole to prevent output format changing on us</a:t>
            </a:r>
            <a:endParaRPr/>
          </a:p>
          <a:p>
            <a:pPr indent="-342900" lvl="0" marL="457200" rtl="0" algn="l">
              <a:spcBef>
                <a:spcPts val="0"/>
              </a:spcBef>
              <a:spcAft>
                <a:spcPts val="0"/>
              </a:spcAft>
              <a:buSzPts val="1800"/>
              <a:buChar char="●"/>
            </a:pPr>
            <a:r>
              <a:rPr lang="en"/>
              <a:t>Save 10/12/14 bit images in FITS files without scaling: </a:t>
            </a:r>
            <a:r>
              <a:rPr b="1" lang="en"/>
              <a:t>off</a:t>
            </a:r>
            <a:endParaRPr/>
          </a:p>
          <a:p>
            <a:pPr indent="-342900" lvl="0" marL="457200" rtl="0" algn="l">
              <a:spcBef>
                <a:spcPts val="0"/>
              </a:spcBef>
              <a:spcAft>
                <a:spcPts val="0"/>
              </a:spcAft>
              <a:buSzPts val="1800"/>
              <a:buChar char="●"/>
            </a:pPr>
            <a:r>
              <a:rPr lang="en"/>
              <a:t>Preferred still format: </a:t>
            </a:r>
            <a:r>
              <a:rPr b="1" lang="en"/>
              <a:t>FITS</a:t>
            </a:r>
            <a:endParaRPr/>
          </a:p>
          <a:p>
            <a:pPr indent="-342900" lvl="0" marL="457200" rtl="0" algn="l">
              <a:spcBef>
                <a:spcPts val="0"/>
              </a:spcBef>
              <a:spcAft>
                <a:spcPts val="0"/>
              </a:spcAft>
              <a:buSzPts val="1800"/>
              <a:buChar char="●"/>
            </a:pPr>
            <a:r>
              <a:rPr lang="en"/>
              <a:t>Record information in the log: </a:t>
            </a:r>
            <a:r>
              <a:rPr b="1" lang="en"/>
              <a:t>off</a:t>
            </a:r>
            <a:endParaRPr/>
          </a:p>
          <a:p>
            <a:pPr indent="-342900" lvl="0" marL="457200" rtl="0" algn="l">
              <a:spcBef>
                <a:spcPts val="0"/>
              </a:spcBef>
              <a:spcAft>
                <a:spcPts val="0"/>
              </a:spcAft>
              <a:buSzPts val="1800"/>
              <a:buChar char="●"/>
            </a:pPr>
            <a:r>
              <a:rPr lang="en"/>
              <a:t>Log all QHY GPS data to file: </a:t>
            </a:r>
            <a:r>
              <a:rPr b="1" lang="en"/>
              <a:t>on</a:t>
            </a:r>
            <a:endParaRPr/>
          </a:p>
          <a:p>
            <a:pPr indent="-317500" lvl="1" marL="914400" rtl="0" algn="l">
              <a:spcBef>
                <a:spcPts val="0"/>
              </a:spcBef>
              <a:spcAft>
                <a:spcPts val="0"/>
              </a:spcAft>
              <a:buSzPts val="1400"/>
              <a:buChar char="○"/>
            </a:pPr>
            <a:r>
              <a:rPr lang="en"/>
              <a:t>Helps forensics: finding if/when almanac/leap seconds applied</a:t>
            </a:r>
            <a:endParaRPr/>
          </a:p>
        </p:txBody>
      </p:sp>
      <p:sp>
        <p:nvSpPr>
          <p:cNvPr id="213" name="Google Shape;21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a:t>
            </a:r>
            <a:r>
              <a:rPr lang="en"/>
              <a:t>File -&gt; SharpCap Settings -&gt; General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
                                        <p:tgtEl>
                                          <p:spTgt spid="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
                                        <p:tgtEl>
                                          <p:spTgt spid="2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
                                        <p:tgtEl>
                                          <p:spTgt spid="2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
                                        <p:tgtEl>
                                          <p:spTgt spid="2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1"/>
                                        <p:tgtEl>
                                          <p:spTgt spid="2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1"/>
                                        <p:tgtEl>
                                          <p:spTgt spid="2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Effect filter="fade" transition="in">
                                      <p:cBhvr>
                                        <p:cTn dur="1"/>
                                        <p:tgtEl>
                                          <p:spTgt spid="2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animEffect filter="fade" transition="in">
                                      <p:cBhvr>
                                        <p:cTn dur="1"/>
                                        <p:tgtEl>
                                          <p:spTgt spid="2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animEffect filter="fade" transition="in">
                                      <p:cBhvr>
                                        <p:cTn dur="1"/>
                                        <p:tgtEl>
                                          <p:spTgt spid="2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9" st="9"/>
                                            </p:txEl>
                                          </p:spTgt>
                                        </p:tgtEl>
                                        <p:attrNameLst>
                                          <p:attrName>style.visibility</p:attrName>
                                        </p:attrNameLst>
                                      </p:cBhvr>
                                      <p:to>
                                        <p:strVal val="visible"/>
                                      </p:to>
                                    </p:set>
                                    <p:animEffect filter="fade" transition="in">
                                      <p:cBhvr>
                                        <p:cTn dur="1"/>
                                        <p:tgtEl>
                                          <p:spTgt spid="2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0" st="10"/>
                                            </p:txEl>
                                          </p:spTgt>
                                        </p:tgtEl>
                                        <p:attrNameLst>
                                          <p:attrName>style.visibility</p:attrName>
                                        </p:attrNameLst>
                                      </p:cBhvr>
                                      <p:to>
                                        <p:strVal val="visible"/>
                                      </p:to>
                                    </p:set>
                                    <p:animEffect filter="fade" transition="in">
                                      <p:cBhvr>
                                        <p:cTn dur="1"/>
                                        <p:tgtEl>
                                          <p:spTgt spid="21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 In the field</a:t>
            </a:r>
            <a:endParaRPr/>
          </a:p>
        </p:txBody>
      </p:sp>
      <p:sp>
        <p:nvSpPr>
          <p:cNvPr id="219" name="Google Shape;219;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Try to ensure GPS almanac is downloaded (leap seconds applied)</a:t>
            </a:r>
            <a:endParaRPr/>
          </a:p>
          <a:p>
            <a:pPr indent="-317500" lvl="1" marL="914400" rtl="0" algn="l">
              <a:spcBef>
                <a:spcPts val="0"/>
              </a:spcBef>
              <a:spcAft>
                <a:spcPts val="0"/>
              </a:spcAft>
              <a:buSzPts val="1400"/>
              <a:buChar char="○"/>
            </a:pPr>
            <a:r>
              <a:rPr lang="en"/>
              <a:t>Wait ~20 minutes with GPS Locked: almanac can take 12.5 minutes to download</a:t>
            </a:r>
            <a:endParaRPr/>
          </a:p>
          <a:p>
            <a:pPr indent="-317500" lvl="1" marL="914400" rtl="0" algn="l">
              <a:spcBef>
                <a:spcPts val="0"/>
              </a:spcBef>
              <a:spcAft>
                <a:spcPts val="0"/>
              </a:spcAft>
              <a:buSzPts val="1400"/>
              <a:buChar char="○"/>
            </a:pPr>
            <a:r>
              <a:rPr lang="en"/>
              <a:t>Or:</a:t>
            </a:r>
            <a:endParaRPr/>
          </a:p>
          <a:p>
            <a:pPr indent="-317500" lvl="2" marL="1371600" rtl="0" algn="l">
              <a:spcBef>
                <a:spcPts val="0"/>
              </a:spcBef>
              <a:spcAft>
                <a:spcPts val="0"/>
              </a:spcAft>
              <a:buSzPts val="1400"/>
              <a:buChar char="■"/>
            </a:pPr>
            <a:r>
              <a:rPr lang="en"/>
              <a:t>When first GPS locked: `Set PC Time to GPS Time’</a:t>
            </a:r>
            <a:endParaRPr/>
          </a:p>
          <a:p>
            <a:pPr indent="-317500" lvl="2" marL="1371600" rtl="0" algn="l">
              <a:spcBef>
                <a:spcPts val="0"/>
              </a:spcBef>
              <a:spcAft>
                <a:spcPts val="0"/>
              </a:spcAft>
              <a:buSzPts val="1400"/>
              <a:buChar char="■"/>
            </a:pPr>
            <a:r>
              <a:rPr lang="en"/>
              <a:t>Watch `Sys clock NNN.N ahead/behind of GPS’</a:t>
            </a:r>
            <a:endParaRPr/>
          </a:p>
          <a:p>
            <a:pPr indent="-317500" lvl="2" marL="1371600" rtl="0" algn="l">
              <a:spcBef>
                <a:spcPts val="0"/>
              </a:spcBef>
              <a:spcAft>
                <a:spcPts val="0"/>
              </a:spcAft>
              <a:buSzPts val="1400"/>
              <a:buChar char="■"/>
            </a:pPr>
            <a:r>
              <a:rPr lang="en"/>
              <a:t>When it goes from ~0 to +/- ~2-3, leap seconds probably applied, almanac downloaded</a:t>
            </a:r>
            <a:endParaRPr/>
          </a:p>
          <a:p>
            <a:pPr indent="-317500" lvl="2" marL="1371600" rtl="0" algn="l">
              <a:spcBef>
                <a:spcPts val="0"/>
              </a:spcBef>
              <a:spcAft>
                <a:spcPts val="0"/>
              </a:spcAft>
              <a:buSzPts val="1400"/>
              <a:buChar char="■"/>
            </a:pPr>
            <a:r>
              <a:rPr lang="en"/>
              <a:t>`Set PC Time to GPS Time’ again, time synced</a:t>
            </a:r>
            <a:endParaRPr/>
          </a:p>
          <a:p>
            <a:pPr indent="-342900" lvl="0" marL="457200" rtl="0" algn="l">
              <a:spcBef>
                <a:spcPts val="0"/>
              </a:spcBef>
              <a:spcAft>
                <a:spcPts val="0"/>
              </a:spcAft>
              <a:buSzPts val="1800"/>
              <a:buChar char="●"/>
            </a:pPr>
            <a:r>
              <a:rPr lang="en"/>
              <a:t>Do test capture before event, look for dropped frames</a:t>
            </a:r>
            <a:endParaRPr/>
          </a:p>
          <a:p>
            <a:pPr indent="-342900" lvl="0" marL="457200" rtl="0" algn="l">
              <a:spcBef>
                <a:spcPts val="0"/>
              </a:spcBef>
              <a:spcAft>
                <a:spcPts val="0"/>
              </a:spcAft>
              <a:buSzPts val="1800"/>
              <a:buChar char="●"/>
            </a:pPr>
            <a:r>
              <a:rPr lang="en"/>
              <a:t>After event, check GPS time with another source: WWV, Naval Obs.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1"/>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Effect filter="fade" transition="in">
                                      <p:cBhvr>
                                        <p:cTn dur="1"/>
                                        <p:tgtEl>
                                          <p:spTgt spid="2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Effect filter="fade" transition="in">
                                      <p:cBhvr>
                                        <p:cTn dur="1"/>
                                        <p:tgtEl>
                                          <p:spTgt spid="2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Effect filter="fade" transition="in">
                                      <p:cBhvr>
                                        <p:cTn dur="1"/>
                                        <p:tgtEl>
                                          <p:spTgt spid="2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Effect filter="fade" transition="in">
                                      <p:cBhvr>
                                        <p:cTn dur="1"/>
                                        <p:tgtEl>
                                          <p:spTgt spid="2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animEffect filter="fade" transition="in">
                                      <p:cBhvr>
                                        <p:cTn dur="1"/>
                                        <p:tgtEl>
                                          <p:spTgt spid="2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animEffect filter="fade" transition="in">
                                      <p:cBhvr>
                                        <p:cTn dur="1"/>
                                        <p:tgtEl>
                                          <p:spTgt spid="2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animEffect filter="fade" transition="in">
                                      <p:cBhvr>
                                        <p:cTn dur="1"/>
                                        <p:tgtEl>
                                          <p:spTgt spid="21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8" st="8"/>
                                            </p:txEl>
                                          </p:spTgt>
                                        </p:tgtEl>
                                        <p:attrNameLst>
                                          <p:attrName>style.visibility</p:attrName>
                                        </p:attrNameLst>
                                      </p:cBhvr>
                                      <p:to>
                                        <p:strVal val="visible"/>
                                      </p:to>
                                    </p:set>
                                    <p:animEffect filter="fade" transition="in">
                                      <p:cBhvr>
                                        <p:cTn dur="1"/>
                                        <p:tgtEl>
                                          <p:spTgt spid="21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Resources</a:t>
            </a:r>
            <a:endParaRPr/>
          </a:p>
        </p:txBody>
      </p:sp>
      <p:sp>
        <p:nvSpPr>
          <p:cNvPr id="225" name="Google Shape;225;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2020-06-28 Zoom meeting -- thanks to all attendees for input</a:t>
            </a:r>
            <a:endParaRPr/>
          </a:p>
          <a:p>
            <a:pPr indent="-342900" lvl="0" marL="457200" rtl="0" algn="l">
              <a:spcBef>
                <a:spcPts val="0"/>
              </a:spcBef>
              <a:spcAft>
                <a:spcPts val="0"/>
              </a:spcAft>
              <a:buSzPts val="1800"/>
              <a:buChar char="●"/>
            </a:pPr>
            <a:r>
              <a:rPr lang="en" u="sng">
                <a:solidFill>
                  <a:schemeClr val="hlink"/>
                </a:solidFill>
                <a:hlinkClick r:id="rId3"/>
              </a:rPr>
              <a:t>SharpCap forums</a:t>
            </a:r>
            <a:endParaRPr/>
          </a:p>
          <a:p>
            <a:pPr indent="-317500" lvl="1" marL="914400" rtl="0" algn="l">
              <a:spcBef>
                <a:spcPts val="0"/>
              </a:spcBef>
              <a:spcAft>
                <a:spcPts val="0"/>
              </a:spcAft>
              <a:buSzPts val="1400"/>
              <a:buChar char="○"/>
            </a:pPr>
            <a:r>
              <a:rPr lang="en" u="sng">
                <a:solidFill>
                  <a:schemeClr val="hlink"/>
                </a:solidFill>
                <a:hlinkClick r:id="rId4"/>
              </a:rPr>
              <a:t>Post on firmware upgrading</a:t>
            </a:r>
            <a:endParaRPr/>
          </a:p>
          <a:p>
            <a:pPr indent="-342900" lvl="0" marL="457200" rtl="0" algn="l">
              <a:spcBef>
                <a:spcPts val="0"/>
              </a:spcBef>
              <a:spcAft>
                <a:spcPts val="0"/>
              </a:spcAft>
              <a:buSzPts val="1800"/>
              <a:buChar char="●"/>
            </a:pPr>
            <a:r>
              <a:rPr lang="en"/>
              <a:t>YouTube: </a:t>
            </a:r>
            <a:r>
              <a:rPr lang="en" u="sng">
                <a:solidFill>
                  <a:schemeClr val="hlink"/>
                </a:solidFill>
                <a:hlinkClick r:id="rId5"/>
              </a:rPr>
              <a:t>Lucy Mission</a:t>
            </a:r>
            <a:r>
              <a:rPr lang="en"/>
              <a:t> channel</a:t>
            </a:r>
            <a:endParaRPr/>
          </a:p>
          <a:p>
            <a:pPr indent="-317500" lvl="1" marL="914400" rtl="0" algn="l">
              <a:spcBef>
                <a:spcPts val="0"/>
              </a:spcBef>
              <a:spcAft>
                <a:spcPts val="0"/>
              </a:spcAft>
              <a:buSzPts val="1400"/>
              <a:buChar char="○"/>
            </a:pPr>
            <a:r>
              <a:rPr lang="en" u="sng">
                <a:solidFill>
                  <a:schemeClr val="hlink"/>
                </a:solidFill>
                <a:hlinkClick r:id="rId6"/>
              </a:rPr>
              <a:t>SharpCap Configuration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7"/>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7"/>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8"/>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Marc Buie / SwRI use 1x1</a:t>
            </a:r>
            <a:endParaRPr/>
          </a:p>
          <a:p>
            <a:pPr indent="-342900" lvl="0" marL="457200" rtl="0" algn="l">
              <a:spcBef>
                <a:spcPts val="0"/>
              </a:spcBef>
              <a:spcAft>
                <a:spcPts val="0"/>
              </a:spcAft>
              <a:buSzPts val="1800"/>
              <a:buChar char="●"/>
            </a:pPr>
            <a:r>
              <a:rPr lang="en"/>
              <a:t>More will not improve S/N with CMOS as it may with CCD</a:t>
            </a:r>
            <a:endParaRPr/>
          </a:p>
          <a:p>
            <a:pPr indent="-317500" lvl="1" marL="914400" rtl="0" algn="l">
              <a:spcBef>
                <a:spcPts val="0"/>
              </a:spcBef>
              <a:spcAft>
                <a:spcPts val="0"/>
              </a:spcAft>
              <a:buSzPts val="1400"/>
              <a:buChar char="○"/>
            </a:pPr>
            <a:r>
              <a:rPr lang="en"/>
              <a:t>Thus any target visible in 2x2 binning should be visible in 1x1 in post-analysis</a:t>
            </a:r>
            <a:endParaRPr/>
          </a:p>
          <a:p>
            <a:pPr indent="-317500" lvl="1" marL="914400" rtl="0" algn="l">
              <a:spcBef>
                <a:spcPts val="0"/>
              </a:spcBef>
              <a:spcAft>
                <a:spcPts val="0"/>
              </a:spcAft>
              <a:buSzPts val="1400"/>
              <a:buChar char="○"/>
            </a:pPr>
            <a:r>
              <a:rPr lang="en"/>
              <a:t>So binning can be done in analysis, but cannot be </a:t>
            </a:r>
            <a:r>
              <a:rPr i="1" lang="en"/>
              <a:t>un</a:t>
            </a:r>
            <a:r>
              <a:rPr lang="en"/>
              <a:t>done -- so why lose an option by binning</a:t>
            </a:r>
            <a:endParaRPr/>
          </a:p>
          <a:p>
            <a:pPr indent="-342900" lvl="0" marL="457200" rtl="0" algn="l">
              <a:spcBef>
                <a:spcPts val="0"/>
              </a:spcBef>
              <a:spcAft>
                <a:spcPts val="0"/>
              </a:spcAft>
              <a:buSzPts val="1800"/>
              <a:buChar char="●"/>
            </a:pPr>
            <a:r>
              <a:rPr lang="en"/>
              <a:t>Binning risks running out of dynamic range (but this should be tested)</a:t>
            </a:r>
            <a:endParaRPr/>
          </a:p>
          <a:p>
            <a:pPr indent="-342900" lvl="0" marL="457200" rtl="0" algn="l">
              <a:spcBef>
                <a:spcPts val="0"/>
              </a:spcBef>
              <a:spcAft>
                <a:spcPts val="0"/>
              </a:spcAft>
              <a:buSzPts val="1800"/>
              <a:buChar char="●"/>
            </a:pPr>
            <a:r>
              <a:rPr i="1" lang="en"/>
              <a:t>Maybe</a:t>
            </a:r>
            <a:r>
              <a:rPr lang="en"/>
              <a:t> bin if way oversampling (bad seeing), to get FWHM back to 2-3 pixels</a:t>
            </a:r>
            <a:endParaRPr/>
          </a:p>
        </p:txBody>
      </p:sp>
      <p:sp>
        <p:nvSpPr>
          <p:cNvPr id="87" name="Google Shape;8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
                                        <p:tgtEl>
                                          <p:spTgt spid="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animEffect filter="fade" transition="in">
                                      <p:cBhvr>
                                        <p:cTn dur="1"/>
                                        <p:tgtEl>
                                          <p:spTgt spid="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5" st="5"/>
                                            </p:txEl>
                                          </p:spTgt>
                                        </p:tgtEl>
                                        <p:attrNameLst>
                                          <p:attrName>style.visibility</p:attrName>
                                        </p:attrNameLst>
                                      </p:cBhvr>
                                      <p:to>
                                        <p:strVal val="visible"/>
                                      </p:to>
                                    </p:set>
                                    <p:animEffect filter="fade" transition="in">
                                      <p:cBhvr>
                                        <p:cTn dur="1"/>
                                        <p:tgtEl>
                                          <p:spTgt spid="8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FITS vs SER</a:t>
            </a:r>
            <a:endParaRPr/>
          </a:p>
        </p:txBody>
      </p:sp>
      <p:sp>
        <p:nvSpPr>
          <p:cNvPr id="93" name="Google Shape;9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FITS:</a:t>
            </a:r>
            <a:endParaRPr/>
          </a:p>
          <a:p>
            <a:pPr indent="-317500" lvl="1" marL="914400" rtl="0" algn="l">
              <a:spcBef>
                <a:spcPts val="0"/>
              </a:spcBef>
              <a:spcAft>
                <a:spcPts val="0"/>
              </a:spcAft>
              <a:buSzPts val="1400"/>
              <a:buChar char="○"/>
            </a:pPr>
            <a:r>
              <a:rPr lang="en"/>
              <a:t>Single frame per file can be easier to transfer, view, edit, analyze</a:t>
            </a:r>
            <a:endParaRPr/>
          </a:p>
          <a:p>
            <a:pPr indent="-317500" lvl="1" marL="914400" rtl="0" algn="l">
              <a:spcBef>
                <a:spcPts val="0"/>
              </a:spcBef>
              <a:spcAft>
                <a:spcPts val="0"/>
              </a:spcAft>
              <a:buSzPts val="1400"/>
              <a:buChar char="○"/>
            </a:pPr>
            <a:r>
              <a:rPr lang="en"/>
              <a:t>Preferred format for some organizations we may forward data to, e.g. SwRI</a:t>
            </a:r>
            <a:endParaRPr/>
          </a:p>
          <a:p>
            <a:pPr indent="-317500" lvl="1" marL="914400" rtl="0" algn="l">
              <a:spcBef>
                <a:spcPts val="0"/>
              </a:spcBef>
              <a:spcAft>
                <a:spcPts val="0"/>
              </a:spcAft>
              <a:buSzPts val="1400"/>
              <a:buChar char="○"/>
            </a:pPr>
            <a:r>
              <a:rPr lang="en"/>
              <a:t>Saves more GPS data, e.g. lat, lon, </a:t>
            </a:r>
            <a:r>
              <a:rPr i="1" lang="en"/>
              <a:t>end</a:t>
            </a:r>
            <a:r>
              <a:rPr lang="en"/>
              <a:t> of exposure</a:t>
            </a:r>
            <a:endParaRPr/>
          </a:p>
          <a:p>
            <a:pPr indent="-342900" lvl="0" marL="457200" rtl="0" algn="l">
              <a:spcBef>
                <a:spcPts val="0"/>
              </a:spcBef>
              <a:spcAft>
                <a:spcPts val="0"/>
              </a:spcAft>
              <a:buSzPts val="1800"/>
              <a:buChar char="●"/>
            </a:pPr>
            <a:r>
              <a:rPr lang="en"/>
              <a:t>SER:</a:t>
            </a:r>
            <a:endParaRPr/>
          </a:p>
          <a:p>
            <a:pPr indent="-317500" lvl="1" marL="914400" rtl="0" algn="l">
              <a:spcBef>
                <a:spcPts val="0"/>
              </a:spcBef>
              <a:spcAft>
                <a:spcPts val="0"/>
              </a:spcAft>
              <a:buSzPts val="1400"/>
              <a:buChar char="○"/>
            </a:pPr>
            <a:r>
              <a:rPr lang="en"/>
              <a:t>Not opening many files during capture may allow faster capture rate</a:t>
            </a:r>
            <a:endParaRPr/>
          </a:p>
          <a:p>
            <a:pPr indent="-317500" lvl="1" marL="914400" rtl="0" algn="l">
              <a:spcBef>
                <a:spcPts val="0"/>
              </a:spcBef>
              <a:spcAft>
                <a:spcPts val="0"/>
              </a:spcAft>
              <a:buSzPts val="1400"/>
              <a:buChar char="○"/>
            </a:pPr>
            <a:r>
              <a:rPr lang="en"/>
              <a:t>Stores all frames’ timestamps at end of file, so disk-full during capture may risk loss of </a:t>
            </a:r>
            <a:r>
              <a:rPr i="1" lang="en"/>
              <a:t>all</a:t>
            </a:r>
            <a:r>
              <a:rPr lang="en"/>
              <a:t> timestamps?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1"/>
                                        <p:tgtEl>
                                          <p:spTgt spid="9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Laptop-related hardware issues</a:t>
            </a:r>
            <a:endParaRPr/>
          </a:p>
        </p:txBody>
      </p:sp>
      <p:sp>
        <p:nvSpPr>
          <p:cNvPr id="99" name="Google Shape;9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Disk speed is most important issue for capture speed: use SSD if possible</a:t>
            </a:r>
            <a:endParaRPr/>
          </a:p>
          <a:p>
            <a:pPr indent="-342900" lvl="0" marL="457200" rtl="0" algn="l">
              <a:spcBef>
                <a:spcPts val="0"/>
              </a:spcBef>
              <a:spcAft>
                <a:spcPts val="0"/>
              </a:spcAft>
              <a:buSzPts val="1800"/>
              <a:buChar char="●"/>
            </a:pPr>
            <a:r>
              <a:rPr lang="en"/>
              <a:t>USB 3 if available</a:t>
            </a:r>
            <a:endParaRPr/>
          </a:p>
          <a:p>
            <a:pPr indent="-342900" lvl="0" marL="457200" rtl="0" algn="l">
              <a:spcBef>
                <a:spcPts val="0"/>
              </a:spcBef>
              <a:spcAft>
                <a:spcPts val="0"/>
              </a:spcAft>
              <a:buSzPts val="1800"/>
              <a:buChar char="●"/>
            </a:pPr>
            <a:r>
              <a:rPr lang="en"/>
              <a:t>Try different cables: not all USB 3 cables created equal</a:t>
            </a:r>
            <a:endParaRPr/>
          </a:p>
          <a:p>
            <a:pPr indent="-317500" lvl="1" marL="914400" rtl="0" algn="l">
              <a:spcBef>
                <a:spcPts val="0"/>
              </a:spcBef>
              <a:spcAft>
                <a:spcPts val="0"/>
              </a:spcAft>
              <a:buSzPts val="1400"/>
              <a:buChar char="○"/>
            </a:pPr>
            <a:r>
              <a:rPr lang="en"/>
              <a:t>Be wary of long cables: potential to lose bandwidth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
                                        <p:tgtEl>
                                          <p:spTgt spid="9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hardware issues</a:t>
            </a:r>
            <a:endParaRPr/>
          </a:p>
        </p:txBody>
      </p:sp>
      <p:sp>
        <p:nvSpPr>
          <p:cNvPr id="105" name="Google Shape;10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Always connect 12V cooler power</a:t>
            </a:r>
            <a:endParaRPr/>
          </a:p>
          <a:p>
            <a:pPr indent="-317500" lvl="1" marL="914400" rtl="0" algn="l">
              <a:spcBef>
                <a:spcPts val="0"/>
              </a:spcBef>
              <a:spcAft>
                <a:spcPts val="0"/>
              </a:spcAft>
              <a:buSzPts val="1400"/>
              <a:buChar char="○"/>
            </a:pPr>
            <a:r>
              <a:rPr lang="en"/>
              <a:t>Runs TEC and fan, probably dew heater too</a:t>
            </a:r>
            <a:endParaRPr/>
          </a:p>
          <a:p>
            <a:pPr indent="-317500" lvl="1" marL="914400" rtl="0" algn="l">
              <a:spcBef>
                <a:spcPts val="0"/>
              </a:spcBef>
              <a:spcAft>
                <a:spcPts val="0"/>
              </a:spcAft>
              <a:buSzPts val="1400"/>
              <a:buChar char="○"/>
            </a:pPr>
            <a:r>
              <a:rPr lang="en"/>
              <a:t>Cooled chip vastly reduces hot pixels which can ruin data</a:t>
            </a:r>
            <a:endParaRPr/>
          </a:p>
          <a:p>
            <a:pPr indent="-317500" lvl="1" marL="914400" rtl="0" algn="l">
              <a:spcBef>
                <a:spcPts val="0"/>
              </a:spcBef>
              <a:spcAft>
                <a:spcPts val="0"/>
              </a:spcAft>
              <a:buSzPts val="1400"/>
              <a:buChar char="○"/>
            </a:pPr>
            <a:r>
              <a:rPr lang="en"/>
              <a:t>Always connect at camera start: minimizes thermal shock</a:t>
            </a:r>
            <a:endParaRPr/>
          </a:p>
          <a:p>
            <a:pPr indent="-317500" lvl="1" marL="914400" rtl="0" algn="l">
              <a:spcBef>
                <a:spcPts val="0"/>
              </a:spcBef>
              <a:spcAft>
                <a:spcPts val="0"/>
              </a:spcAft>
              <a:buSzPts val="1400"/>
              <a:buChar char="○"/>
            </a:pPr>
            <a:r>
              <a:rPr lang="en"/>
              <a:t>Cooler temp fluctuations may have been addressed in SharpCap 3.2.5936?</a:t>
            </a:r>
            <a:endParaRPr/>
          </a:p>
          <a:p>
            <a:pPr indent="-342900" lvl="0" marL="457200" rtl="0" algn="l">
              <a:spcBef>
                <a:spcPts val="0"/>
              </a:spcBef>
              <a:spcAft>
                <a:spcPts val="0"/>
              </a:spcAft>
              <a:buSzPts val="1800"/>
              <a:buChar char="●"/>
            </a:pPr>
            <a:r>
              <a:rPr lang="en"/>
              <a:t>Reseat</a:t>
            </a:r>
            <a:r>
              <a:rPr lang="en"/>
              <a:t> GPS antenna connection if BadData: could be loose</a:t>
            </a:r>
            <a:endParaRPr/>
          </a:p>
          <a:p>
            <a:pPr indent="-342900" lvl="0" marL="457200" rtl="0" algn="l">
              <a:spcBef>
                <a:spcPts val="0"/>
              </a:spcBef>
              <a:spcAft>
                <a:spcPts val="0"/>
              </a:spcAft>
              <a:buSzPts val="1800"/>
              <a:buChar char="●"/>
            </a:pPr>
            <a:r>
              <a:rPr lang="en"/>
              <a:t>Secure cables on scope with rubber bands/Velcro</a:t>
            </a:r>
            <a:endParaRPr/>
          </a:p>
          <a:p>
            <a:pPr indent="-342900" lvl="0" marL="457200" rtl="0" algn="l">
              <a:spcBef>
                <a:spcPts val="0"/>
              </a:spcBef>
              <a:spcAft>
                <a:spcPts val="0"/>
              </a:spcAft>
              <a:buSzPts val="1800"/>
              <a:buChar char="●"/>
            </a:pPr>
            <a:r>
              <a:rPr lang="en"/>
              <a:t>Treat camera nicely</a:t>
            </a:r>
            <a:endParaRPr/>
          </a:p>
          <a:p>
            <a:pPr indent="-317500" lvl="1" marL="914400" rtl="0" algn="l">
              <a:spcBef>
                <a:spcPts val="0"/>
              </a:spcBef>
              <a:spcAft>
                <a:spcPts val="0"/>
              </a:spcAft>
              <a:buSzPts val="1400"/>
              <a:buChar char="○"/>
            </a:pPr>
            <a:r>
              <a:rPr lang="en"/>
              <a:t>If cold outside, put in ziploc bag first to prevent condensation when indoors</a:t>
            </a:r>
            <a:endParaRPr/>
          </a:p>
          <a:p>
            <a:pPr indent="-317500" lvl="1" marL="914400" rtl="0" algn="l">
              <a:spcBef>
                <a:spcPts val="0"/>
              </a:spcBef>
              <a:spcAft>
                <a:spcPts val="0"/>
              </a:spcAft>
              <a:buSzPts val="1400"/>
              <a:buChar char="○"/>
            </a:pPr>
            <a:r>
              <a:rPr lang="en"/>
              <a:t>Bring its temp up gradually when bringing inside: leave in garage for awhile if cold</a:t>
            </a:r>
            <a:endParaRPr/>
          </a:p>
          <a:p>
            <a:pPr indent="-317500" lvl="1" marL="914400" rtl="0" algn="l">
              <a:spcBef>
                <a:spcPts val="0"/>
              </a:spcBef>
              <a:spcAft>
                <a:spcPts val="0"/>
              </a:spcAft>
              <a:buSzPts val="1400"/>
              <a:buChar char="○"/>
            </a:pPr>
            <a:r>
              <a:rPr lang="en"/>
              <a:t>If dewy, do not put away wet; let dry outside box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1"/>
                                        <p:tgtEl>
                                          <p:spTgt spid="1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animEffect filter="fade" transition="in">
                                      <p:cBhvr>
                                        <p:cTn dur="1"/>
                                        <p:tgtEl>
                                          <p:spTgt spid="1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animEffect filter="fade" transition="in">
                                      <p:cBhvr>
                                        <p:cTn dur="1"/>
                                        <p:tgtEl>
                                          <p:spTgt spid="1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0" st="10"/>
                                            </p:txEl>
                                          </p:spTgt>
                                        </p:tgtEl>
                                        <p:attrNameLst>
                                          <p:attrName>style.visibility</p:attrName>
                                        </p:attrNameLst>
                                      </p:cBhvr>
                                      <p:to>
                                        <p:strVal val="visible"/>
                                      </p:to>
                                    </p:set>
                                    <p:animEffect filter="fade" transition="in">
                                      <p:cBhvr>
                                        <p:cTn dur="1"/>
                                        <p:tgtEl>
                                          <p:spTgt spid="10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23"/>
          <p:cNvPicPr preferRelativeResize="0"/>
          <p:nvPr/>
        </p:nvPicPr>
        <p:blipFill>
          <a:blip r:embed="rId3">
            <a:alphaModFix/>
          </a:blip>
          <a:stretch>
            <a:fillRect/>
          </a:stretch>
        </p:blipFill>
        <p:spPr>
          <a:xfrm>
            <a:off x="430863" y="242363"/>
            <a:ext cx="8282268" cy="46587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